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1" r:id="rId5"/>
    <p:sldId id="263" r:id="rId6"/>
    <p:sldId id="265" r:id="rId7"/>
    <p:sldId id="267" r:id="rId8"/>
    <p:sldId id="269" r:id="rId9"/>
    <p:sldId id="271" r:id="rId10"/>
    <p:sldId id="273" r:id="rId11"/>
    <p:sldId id="275" r:id="rId12"/>
    <p:sldId id="277" r:id="rId13"/>
    <p:sldId id="279" r:id="rId14"/>
    <p:sldId id="282" r:id="rId15"/>
  </p:sldIdLst>
  <p:sldSz cx="12192000" cy="685800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19" autoAdjust="0"/>
    <p:restoredTop sz="94660"/>
  </p:normalViewPr>
  <p:slideViewPr>
    <p:cSldViewPr snapToGrid="0">
      <p:cViewPr varScale="1">
        <p:scale>
          <a:sx n="89" d="100"/>
          <a:sy n="89" d="100"/>
        </p:scale>
        <p:origin x="-126" y="-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Brickwork-HD-R1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 useBgFill="1">
        <p:nvSpPr>
          <p:cNvPr id="5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Freeform 14"/>
          <p:cNvSpPr/>
          <p:nvPr/>
        </p:nvSpPr>
        <p:spPr>
          <a:xfrm rot="21420000">
            <a:off x="-161925" y="293688"/>
            <a:ext cx="11366500" cy="5751512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9" name="5-Point Star 24"/>
          <p:cNvSpPr/>
          <p:nvPr/>
        </p:nvSpPr>
        <p:spPr>
          <a:xfrm rot="21420000">
            <a:off x="4221163" y="5111750"/>
            <a:ext cx="515937" cy="514350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/>
          <a:lstStyle>
            <a:lvl1pPr algn="r"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238" y="4578350"/>
            <a:ext cx="6143625" cy="1163638"/>
          </a:xfrm>
        </p:spPr>
        <p:txBody>
          <a:bodyPr/>
          <a:lstStyle>
            <a:lvl1pPr algn="ctr">
              <a:defRPr sz="5400" dirty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F6D71C54-1FF1-4E65-A60E-F9F689028345}" type="datetimeFigureOut">
              <a:rPr lang="en-US"/>
              <a:pPr>
                <a:defRPr/>
              </a:pPr>
              <a:t>2/25/2014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6350" y="4883150"/>
            <a:ext cx="4048125" cy="1195388"/>
          </a:xfrm>
        </p:spPr>
        <p:txBody>
          <a:bodyPr/>
          <a:lstStyle>
            <a:lvl1pPr algn="r">
              <a:defRPr lang="en-US" sz="5400" dirty="0"/>
            </a:lvl1pPr>
          </a:lstStyle>
          <a:p>
            <a:pPr>
              <a:defRPr/>
            </a:pPr>
            <a:endParaRPr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2025" y="3832225"/>
            <a:ext cx="906463" cy="498475"/>
          </a:xfrm>
        </p:spPr>
        <p:txBody>
          <a:bodyPr/>
          <a:lstStyle>
            <a:lvl1pPr>
              <a:defRPr sz="24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9A5E548D-68AE-489B-B4BA-91BA53D064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88CD8-15FF-4511-B23D-F95083AFE902}" type="datetimeFigureOut">
              <a:rPr lang="en-US"/>
              <a:pPr>
                <a:defRPr/>
              </a:pPr>
              <a:t>2/25/2014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D101F4-F2D3-4520-A529-850DBFA6D5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/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/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6B116E-C9F6-4F88-A6B4-26C1F3CFEA74}" type="datetimeFigureOut">
              <a:rPr lang="en-US"/>
              <a:pPr>
                <a:defRPr/>
              </a:pPr>
              <a:t>2/25/2014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10D32-D6E8-46C4-BA00-604E51D03E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2"/>
          <p:cNvSpPr txBox="1"/>
          <p:nvPr/>
        </p:nvSpPr>
        <p:spPr>
          <a:xfrm>
            <a:off x="685800" y="892175"/>
            <a:ext cx="609600" cy="585788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  <a:cs typeface="+mn-cs"/>
              </a:rPr>
              <a:t>“</a:t>
            </a:r>
          </a:p>
        </p:txBody>
      </p:sp>
      <p:sp>
        <p:nvSpPr>
          <p:cNvPr id="6" name="TextBox 13"/>
          <p:cNvSpPr txBox="1"/>
          <p:nvPr/>
        </p:nvSpPr>
        <p:spPr>
          <a:xfrm>
            <a:off x="10472738" y="2922588"/>
            <a:ext cx="609600" cy="585787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/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/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/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CA61D-3E18-45F1-8EB5-0C67F5A30712}" type="datetimeFigureOut">
              <a:rPr lang="en-US"/>
              <a:pPr>
                <a:defRPr/>
              </a:pPr>
              <a:t>2/25/2014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AB5C5-9787-4111-8A51-D53C3E911F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/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B70A3-3031-4E72-9117-92237F5C64C7}" type="datetimeFigureOut">
              <a:rPr lang="en-US"/>
              <a:pPr>
                <a:defRPr/>
              </a:pPr>
              <a:t>2/25/2014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18D33-3996-4782-9A81-FC07461038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A9EF1-2A0A-4A2A-BA03-295FFF3F6BFD}" type="datetimeFigureOut">
              <a:rPr lang="en-US"/>
              <a:pPr>
                <a:defRPr/>
              </a:pPr>
              <a:t>2/25/2014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A298B-E18F-415A-BC1E-5A53CBAD16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A5820-326C-4D1A-9CEE-062BCD89A587}" type="datetimeFigureOut">
              <a:rPr lang="en-US"/>
              <a:pPr>
                <a:defRPr/>
              </a:pPr>
              <a:t>2/25/2014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CF115-4F61-4BF3-993F-5CCD4DC818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0F031-263A-4529-A6AF-7AB4AA96CA7E}" type="datetimeFigureOut">
              <a:rPr lang="en-US"/>
              <a:pPr>
                <a:defRPr/>
              </a:pPr>
              <a:t>2/25/2014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291BF-D0C4-415C-AD65-6D881A47C2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179D7-C984-4BEC-ABB6-135A07EB1A5B}" type="datetimeFigureOut">
              <a:rPr lang="en-US"/>
              <a:pPr>
                <a:defRPr/>
              </a:pPr>
              <a:t>2/25/2014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46A79-FF0E-47E2-A883-A8E056CB32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D81A6-08D9-48B0-B923-4D4D377C6503}" type="datetimeFigureOut">
              <a:rPr lang="en-US"/>
              <a:pPr>
                <a:defRPr/>
              </a:pPr>
              <a:t>2/25/2014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D0BEA-3E07-43D3-A300-1131A2DCEE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/>
          <a:lstStyle>
            <a:lvl1pPr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F231C-6F65-48D2-8B6A-C622FA6B21DD}" type="datetimeFigureOut">
              <a:rPr lang="en-US"/>
              <a:pPr>
                <a:defRPr/>
              </a:pPr>
              <a:t>2/25/2014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3D6C6-B011-428C-BB8E-FAD88B68F4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DD84B-085F-42E5-976E-80F8A53470C9}" type="datetimeFigureOut">
              <a:rPr lang="en-US"/>
              <a:pPr>
                <a:defRPr/>
              </a:pPr>
              <a:t>2/25/2014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94155-DFA8-4468-9DA8-98D1788303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F8F0A-683B-47CB-A7AB-AA56ADA18A4C}" type="datetimeFigureOut">
              <a:rPr lang="en-US"/>
              <a:pPr>
                <a:defRPr/>
              </a:pPr>
              <a:t>2/25/2014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FF20D-6006-482B-B995-B1FE4FDF71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51B37-7B50-47FD-BD08-530246D7510E}" type="datetimeFigureOut">
              <a:rPr lang="en-US"/>
              <a:pPr>
                <a:defRPr/>
              </a:pPr>
              <a:t>2/25/2014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91F2E-9FF8-4E69-94CC-6DF0908E11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DA0CC-39FD-4F80-B1AC-75076C81330A}" type="datetimeFigureOut">
              <a:rPr lang="en-US"/>
              <a:pPr>
                <a:defRPr/>
              </a:pPr>
              <a:t>2/25/2014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70FA71-BC5B-4118-8292-3E8BE96F95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/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063A5-D5EF-45C3-8741-2DEF5230EC22}" type="datetimeFigureOut">
              <a:rPr lang="en-US"/>
              <a:pPr>
                <a:defRPr/>
              </a:pPr>
              <a:t>2/25/2014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47EEA-40AE-416D-9F40-E20814DBB6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/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9CDC5-B5C8-4998-B280-3B8AA2CFCF60}" type="datetimeFigureOut">
              <a:rPr lang="en-US"/>
              <a:pPr>
                <a:defRPr/>
              </a:pPr>
              <a:t>2/25/2014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E5DCE-7271-4F1B-91AD-65E2414D79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Brickwork-HD-R1a.jpg"/>
          <p:cNvPicPr>
            <a:picLocks noChangeAspect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27" name="Group 9"/>
          <p:cNvGrpSpPr>
            <a:grpSpLocks/>
          </p:cNvGrpSpPr>
          <p:nvPr/>
        </p:nvGrpSpPr>
        <p:grpSpPr bwMode="auto">
          <a:xfrm>
            <a:off x="-25400" y="0"/>
            <a:ext cx="12004675" cy="6643688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562" cy="6420230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10396538" cy="11525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750"/>
            <a:ext cx="10396538" cy="33115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7738" y="5757863"/>
            <a:ext cx="3784600" cy="498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3200" cap="all" baseline="0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EC82DB6-6515-4222-842F-4DE74C51178C}" type="datetimeFigureOut">
              <a:rPr lang="en-US"/>
              <a:pPr>
                <a:defRPr/>
              </a:pPr>
              <a:t>2/25/2014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757863"/>
            <a:ext cx="5499100" cy="498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3200" cap="all" baseline="0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6500" y="5757863"/>
            <a:ext cx="908050" cy="498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3200" cap="all" baseline="0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58F8FD3-7299-4F2F-95C6-C922E00A25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5" r:id="rId2"/>
    <p:sldLayoutId id="2147483664" r:id="rId3"/>
    <p:sldLayoutId id="2147483663" r:id="rId4"/>
    <p:sldLayoutId id="2147483662" r:id="rId5"/>
    <p:sldLayoutId id="2147483661" r:id="rId6"/>
    <p:sldLayoutId id="2147483660" r:id="rId7"/>
    <p:sldLayoutId id="2147483659" r:id="rId8"/>
    <p:sldLayoutId id="2147483658" r:id="rId9"/>
    <p:sldLayoutId id="2147483657" r:id="rId10"/>
    <p:sldLayoutId id="2147483656" r:id="rId11"/>
    <p:sldLayoutId id="2147483667" r:id="rId12"/>
    <p:sldLayoutId id="2147483655" r:id="rId13"/>
    <p:sldLayoutId id="2147483654" r:id="rId14"/>
    <p:sldLayoutId id="2147483653" r:id="rId15"/>
    <p:sldLayoutId id="2147483652" r:id="rId16"/>
    <p:sldLayoutId id="2147483651" r:id="rId17"/>
  </p:sldLayoutIdLst>
  <p:hf sldNum="0"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5400" kern="1200" cap="all">
          <a:solidFill>
            <a:schemeClr val="accent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accent1"/>
          </a:solidFill>
          <a:latin typeface="Impact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accent1"/>
          </a:solidFill>
          <a:latin typeface="Impact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accent1"/>
          </a:solidFill>
          <a:latin typeface="Impact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accent1"/>
          </a:solidFill>
          <a:latin typeface="Impac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accent1"/>
          </a:solidFill>
          <a:latin typeface="Impac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accent1"/>
          </a:solidFill>
          <a:latin typeface="Impac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accent1"/>
          </a:solidFill>
          <a:latin typeface="Impac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accent1"/>
          </a:solidFill>
          <a:latin typeface="Impact" pitchFamily="34" charset="0"/>
        </a:defRPr>
      </a:lvl9pPr>
    </p:titleStyle>
    <p:bodyStyle>
      <a:lvl1pPr marL="228600" indent="-228600" algn="l" rtl="0" fontAlgn="base">
        <a:lnSpc>
          <a:spcPct val="120000"/>
        </a:lnSpc>
        <a:spcBef>
          <a:spcPts val="1000"/>
        </a:spcBef>
        <a:spcAft>
          <a:spcPct val="0"/>
        </a:spcAft>
        <a:buClr>
          <a:schemeClr val="accent1"/>
        </a:buClr>
        <a:buSzPct val="160000"/>
        <a:buFont typeface="Arial" charset="0"/>
        <a:buChar char="•"/>
        <a:defRPr sz="2000" kern="1200" cap="all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120000"/>
        </a:lnSpc>
        <a:spcBef>
          <a:spcPts val="500"/>
        </a:spcBef>
        <a:spcAft>
          <a:spcPct val="0"/>
        </a:spcAft>
        <a:buClr>
          <a:schemeClr val="accent1"/>
        </a:buClr>
        <a:buSzPct val="160000"/>
        <a:buFont typeface="Arial" charset="0"/>
        <a:buChar char="•"/>
        <a:defRPr kern="1200" cap="all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120000"/>
        </a:lnSpc>
        <a:spcBef>
          <a:spcPts val="500"/>
        </a:spcBef>
        <a:spcAft>
          <a:spcPct val="0"/>
        </a:spcAft>
        <a:buClr>
          <a:schemeClr val="accent1"/>
        </a:buClr>
        <a:buSzPct val="160000"/>
        <a:buFont typeface="Arial" charset="0"/>
        <a:buChar char="•"/>
        <a:defRPr sz="1600" kern="1200" cap="all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120000"/>
        </a:lnSpc>
        <a:spcBef>
          <a:spcPts val="500"/>
        </a:spcBef>
        <a:spcAft>
          <a:spcPct val="0"/>
        </a:spcAft>
        <a:buClr>
          <a:schemeClr val="accent1"/>
        </a:buClr>
        <a:buSzPct val="160000"/>
        <a:buFont typeface="Arial" charset="0"/>
        <a:buChar char="•"/>
        <a:defRPr sz="1400" kern="1200" cap="all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120000"/>
        </a:lnSpc>
        <a:spcBef>
          <a:spcPts val="500"/>
        </a:spcBef>
        <a:spcAft>
          <a:spcPct val="0"/>
        </a:spcAft>
        <a:buClr>
          <a:schemeClr val="accent1"/>
        </a:buClr>
        <a:buSzPct val="160000"/>
        <a:buFont typeface="Arial" charset="0"/>
        <a:buChar char="•"/>
        <a:defRPr sz="1400" kern="1200" cap="all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peachstapler.com/the_surrender.html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333375" y="-414338"/>
            <a:ext cx="9691688" cy="32210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Beyond Surface Comprehension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1062038" y="2803525"/>
            <a:ext cx="9658350" cy="1249363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dirty="0" smtClean="0"/>
              <a:t>Bellwood-Antis Myers Elementary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dirty="0" smtClean="0"/>
              <a:t>Study Group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dirty="0" smtClean="0"/>
              <a:t>February 25, 2014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il_fi" descr="http://plasticaunesp.files.wordpress.com/2012/06/jyzi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44675" y="-9525"/>
            <a:ext cx="8382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Box 1"/>
          <p:cNvSpPr txBox="1">
            <a:spLocks noChangeArrowheads="1"/>
          </p:cNvSpPr>
          <p:nvPr/>
        </p:nvSpPr>
        <p:spPr bwMode="auto">
          <a:xfrm>
            <a:off x="1792288" y="0"/>
            <a:ext cx="8293100" cy="584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6000" u="sng">
                <a:latin typeface="Verdana" pitchFamily="34" charset="0"/>
              </a:rPr>
              <a:t>Complex Text</a:t>
            </a:r>
          </a:p>
          <a:p>
            <a:endParaRPr lang="en-US">
              <a:latin typeface="Verdana" pitchFamily="34" charset="0"/>
            </a:endParaRPr>
          </a:p>
          <a:p>
            <a:r>
              <a:rPr lang="en-US" sz="3600">
                <a:latin typeface="Verdana" pitchFamily="34" charset="0"/>
              </a:rPr>
              <a:t>		</a:t>
            </a:r>
          </a:p>
          <a:p>
            <a:endParaRPr lang="en-US">
              <a:latin typeface="Verdana" pitchFamily="34" charset="0"/>
            </a:endParaRPr>
          </a:p>
          <a:p>
            <a:endParaRPr lang="en-US">
              <a:latin typeface="Verdana" pitchFamily="34" charset="0"/>
            </a:endParaRPr>
          </a:p>
          <a:p>
            <a:endParaRPr lang="en-US">
              <a:latin typeface="Verdana" pitchFamily="34" charset="0"/>
            </a:endParaRPr>
          </a:p>
          <a:p>
            <a:endParaRPr lang="en-US">
              <a:latin typeface="Verdana" pitchFamily="34" charset="0"/>
            </a:endParaRPr>
          </a:p>
          <a:p>
            <a:pPr algn="ctr"/>
            <a:endParaRPr lang="en-US" sz="4400">
              <a:latin typeface="Verdana" pitchFamily="34" charset="0"/>
            </a:endParaRPr>
          </a:p>
          <a:p>
            <a:pPr algn="ctr"/>
            <a:endParaRPr lang="en-US" sz="3600">
              <a:latin typeface="Verdana" pitchFamily="34" charset="0"/>
            </a:endParaRPr>
          </a:p>
          <a:p>
            <a:pPr algn="ctr"/>
            <a:r>
              <a:rPr lang="en-US" sz="3600">
                <a:latin typeface="Verdana" pitchFamily="34" charset="0"/>
              </a:rPr>
              <a:t>Start by Making Connections</a:t>
            </a:r>
          </a:p>
          <a:p>
            <a:pPr algn="ctr"/>
            <a:r>
              <a:rPr lang="en-US" sz="3600">
                <a:latin typeface="Verdana" pitchFamily="34" charset="0"/>
              </a:rPr>
              <a:t>Non-Threatening</a:t>
            </a:r>
          </a:p>
          <a:p>
            <a:pPr algn="ctr"/>
            <a:r>
              <a:rPr lang="en-US" sz="3600">
                <a:latin typeface="Verdana" pitchFamily="34" charset="0"/>
              </a:rPr>
              <a:t>Set a Purpose</a:t>
            </a:r>
          </a:p>
        </p:txBody>
      </p:sp>
      <p:pic>
        <p:nvPicPr>
          <p:cNvPr id="29698" name="Picture 2" descr="C:\Documents and Settings\PCSD\Local Settings\Temporary Internet Files\Content.IE5\6X70NTL4\MC900334268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0" y="1352550"/>
            <a:ext cx="1547813" cy="149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7238" y="3733800"/>
            <a:ext cx="8183562" cy="9906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7200" dirty="0">
                <a:solidFill>
                  <a:schemeClr val="accent1">
                    <a:tint val="88000"/>
                    <a:satMod val="150000"/>
                  </a:schemeClr>
                </a:solidFill>
              </a:rPr>
              <a:t>5 Seconds</a:t>
            </a:r>
          </a:p>
        </p:txBody>
      </p:sp>
      <p:pic>
        <p:nvPicPr>
          <p:cNvPr id="30722" name="Picture 2" descr="C:\Program Files\Microsoft Office\MEDIA\CAGCAT10\j0234131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84525" y="152400"/>
            <a:ext cx="49530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TextBox 3"/>
          <p:cNvSpPr txBox="1">
            <a:spLocks noChangeArrowheads="1"/>
          </p:cNvSpPr>
          <p:nvPr/>
        </p:nvSpPr>
        <p:spPr bwMode="auto">
          <a:xfrm>
            <a:off x="2133600" y="4953000"/>
            <a:ext cx="7772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Verdana" pitchFamily="34" charset="0"/>
              </a:rPr>
              <a:t>Find something that is familiar to you.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 descr="The Surrender by Joseph Griffith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9038" y="0"/>
            <a:ext cx="8777287" cy="634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Box 1"/>
          <p:cNvSpPr txBox="1">
            <a:spLocks noChangeArrowheads="1"/>
          </p:cNvSpPr>
          <p:nvPr/>
        </p:nvSpPr>
        <p:spPr bwMode="auto">
          <a:xfrm>
            <a:off x="2133600" y="762000"/>
            <a:ext cx="7772400" cy="369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4800">
              <a:latin typeface="Verdana" pitchFamily="34" charset="0"/>
            </a:endParaRPr>
          </a:p>
          <a:p>
            <a:endParaRPr lang="en-US">
              <a:latin typeface="Verdana" pitchFamily="34" charset="0"/>
            </a:endParaRPr>
          </a:p>
          <a:p>
            <a:r>
              <a:rPr lang="en-US" sz="2800">
                <a:latin typeface="Verdana" pitchFamily="34" charset="0"/>
              </a:rPr>
              <a:t>Can you make an inference?  Why do you think the author created this piece?</a:t>
            </a:r>
          </a:p>
          <a:p>
            <a:endParaRPr lang="en-US" sz="2800">
              <a:latin typeface="Verdana" pitchFamily="34" charset="0"/>
            </a:endParaRPr>
          </a:p>
          <a:p>
            <a:r>
              <a:rPr lang="en-US" sz="2800">
                <a:latin typeface="Verdana" pitchFamily="34" charset="0"/>
              </a:rPr>
              <a:t>Can you make a connection between different pieces of information that we have examined?</a:t>
            </a:r>
          </a:p>
        </p:txBody>
      </p:sp>
      <p:sp>
        <p:nvSpPr>
          <p:cNvPr id="3" name="Rectangle 2"/>
          <p:cNvSpPr/>
          <p:nvPr/>
        </p:nvSpPr>
        <p:spPr>
          <a:xfrm>
            <a:off x="3588743" y="533400"/>
            <a:ext cx="501451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  <a:cs typeface="+mn-cs"/>
              </a:rPr>
              <a:t>4</a:t>
            </a:r>
            <a:r>
              <a:rPr lang="en-US" sz="5400" b="1" spc="300" baseline="300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  <a:cs typeface="+mn-cs"/>
              </a:rPr>
              <a:t>th</a:t>
            </a:r>
            <a:r>
              <a:rPr lang="en-US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  <a:cs typeface="+mn-cs"/>
              </a:rPr>
              <a:t> Reading</a:t>
            </a:r>
          </a:p>
        </p:txBody>
      </p:sp>
      <p:pic>
        <p:nvPicPr>
          <p:cNvPr id="32771" name="Picture 2" descr="C:\Documents and Settings\PCSD\Local Settings\Temporary Internet Files\Content.IE5\45GH81XL\MC900239195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43800" y="4419600"/>
            <a:ext cx="1874838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53499" y="1066800"/>
            <a:ext cx="8485015" cy="175432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What is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 surface comprehension?</a:t>
            </a:r>
          </a:p>
        </p:txBody>
      </p:sp>
      <p:pic>
        <p:nvPicPr>
          <p:cNvPr id="20482" name="Picture 2" descr="C:\Documents and Settings\PCSD\Local Settings\Temporary Internet Files\Content.IE5\45GH81XL\MP900315598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78613" y="3206750"/>
            <a:ext cx="3200400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7200" dirty="0">
                <a:solidFill>
                  <a:schemeClr val="accent1">
                    <a:tint val="88000"/>
                    <a:satMod val="150000"/>
                  </a:schemeClr>
                </a:solidFill>
              </a:rPr>
              <a:t>5 Seconds</a:t>
            </a:r>
          </a:p>
        </p:txBody>
      </p:sp>
      <p:pic>
        <p:nvPicPr>
          <p:cNvPr id="21506" name="Picture 2" descr="C:\Program Files\Microsoft Office\MEDIA\CAGCAT10\j0234131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1447800"/>
            <a:ext cx="49530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il_fi" descr="http://plasticaunesp.files.wordpress.com/2012/06/jyzi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0"/>
            <a:ext cx="8564563" cy="646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7238" y="1295400"/>
            <a:ext cx="8183562" cy="474186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6600" dirty="0">
                <a:solidFill>
                  <a:schemeClr val="accent1">
                    <a:tint val="88000"/>
                    <a:satMod val="150000"/>
                  </a:schemeClr>
                </a:solidFill>
              </a:rPr>
              <a:t>Turn and Talk</a:t>
            </a:r>
          </a:p>
        </p:txBody>
      </p:sp>
      <p:pic>
        <p:nvPicPr>
          <p:cNvPr id="23554" name="Picture 3" descr="C:\Documents and Settings\PCSD\Local Settings\Temporary Internet Files\Content.IE5\45GH81XL\MP900387518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12038" y="2182813"/>
            <a:ext cx="36576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extBox 3"/>
          <p:cNvSpPr txBox="1">
            <a:spLocks noChangeArrowheads="1"/>
          </p:cNvSpPr>
          <p:nvPr/>
        </p:nvSpPr>
        <p:spPr bwMode="auto">
          <a:xfrm>
            <a:off x="2286000" y="838200"/>
            <a:ext cx="7543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solidFill>
                  <a:srgbClr val="C00000"/>
                </a:solidFill>
                <a:latin typeface="Verdana" pitchFamily="34" charset="0"/>
              </a:rPr>
              <a:t>What do you remember?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84325" y="136525"/>
            <a:ext cx="7504113" cy="3232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>
                <a:latin typeface="+mn-lt"/>
                <a:cs typeface="+mn-cs"/>
              </a:rPr>
              <a:t>2</a:t>
            </a:r>
            <a:r>
              <a:rPr lang="en-US" sz="4800" baseline="30000" dirty="0">
                <a:latin typeface="+mn-lt"/>
                <a:cs typeface="+mn-cs"/>
              </a:rPr>
              <a:t>nd</a:t>
            </a:r>
            <a:r>
              <a:rPr lang="en-US" sz="4800" dirty="0">
                <a:latin typeface="+mn-lt"/>
                <a:cs typeface="+mn-cs"/>
              </a:rPr>
              <a:t> Reading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Coach the Brain</a:t>
            </a:r>
          </a:p>
        </p:txBody>
      </p:sp>
      <p:pic>
        <p:nvPicPr>
          <p:cNvPr id="24578" name="Picture 2" descr="C:\Documents and Settings\PCSD\Local Settings\Temporary Internet Files\Content.IE5\45GH81XL\MC900186172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7975" y="3706813"/>
            <a:ext cx="1714500" cy="254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3" descr="C:\Documents and Settings\PCSD\Local Settings\Temporary Internet Files\Content.IE5\6X70NTL4\MC900240985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05588" y="4216400"/>
            <a:ext cx="9112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il_fi" descr="http://plasticaunesp.files.wordpress.com/2012/06/jyzi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19275" y="0"/>
            <a:ext cx="8382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Box 1"/>
          <p:cNvSpPr txBox="1">
            <a:spLocks noChangeArrowheads="1"/>
          </p:cNvSpPr>
          <p:nvPr/>
        </p:nvSpPr>
        <p:spPr bwMode="auto">
          <a:xfrm>
            <a:off x="2057400" y="914400"/>
            <a:ext cx="7924800" cy="406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Verdana" pitchFamily="34" charset="0"/>
            </a:endParaRPr>
          </a:p>
          <a:p>
            <a:r>
              <a:rPr lang="en-US" sz="3600">
                <a:latin typeface="Verdana" pitchFamily="34" charset="0"/>
              </a:rPr>
              <a:t>What did you find?</a:t>
            </a:r>
          </a:p>
          <a:p>
            <a:endParaRPr lang="en-US">
              <a:latin typeface="Verdana" pitchFamily="34" charset="0"/>
            </a:endParaRPr>
          </a:p>
          <a:p>
            <a:endParaRPr lang="en-US">
              <a:latin typeface="Verdana" pitchFamily="34" charset="0"/>
            </a:endParaRPr>
          </a:p>
          <a:p>
            <a:endParaRPr lang="en-US" sz="2800">
              <a:latin typeface="Verdana" pitchFamily="34" charset="0"/>
            </a:endParaRPr>
          </a:p>
          <a:p>
            <a:endParaRPr lang="en-US" sz="2800">
              <a:latin typeface="Verdana" pitchFamily="34" charset="0"/>
            </a:endParaRPr>
          </a:p>
          <a:p>
            <a:endParaRPr lang="en-US" sz="2800">
              <a:latin typeface="Verdana" pitchFamily="34" charset="0"/>
            </a:endParaRPr>
          </a:p>
          <a:p>
            <a:r>
              <a:rPr lang="en-US" sz="2800">
                <a:latin typeface="Verdana" pitchFamily="34" charset="0"/>
              </a:rPr>
              <a:t>Did you discover something new? </a:t>
            </a:r>
          </a:p>
          <a:p>
            <a:endParaRPr lang="en-US" sz="2800">
              <a:latin typeface="Verdana" pitchFamily="34" charset="0"/>
            </a:endParaRPr>
          </a:p>
          <a:p>
            <a:r>
              <a:rPr lang="en-US" sz="2800">
                <a:latin typeface="Verdana" pitchFamily="34" charset="0"/>
              </a:rPr>
              <a:t>Did you notice what others mentioned?</a:t>
            </a:r>
          </a:p>
        </p:txBody>
      </p:sp>
      <p:pic>
        <p:nvPicPr>
          <p:cNvPr id="26626" name="Picture 2" descr="C:\Documents and Settings\PCSD\Local Settings\Temporary Internet Files\Content.IE5\VVXOVLR2\MP900448626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0" y="304800"/>
            <a:ext cx="3810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11350" y="122238"/>
            <a:ext cx="7477125" cy="6186487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chemeClr val="accent2"/>
                </a:solidFill>
              </a:rPr>
              <a:t>3rd Reading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6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/>
              <a:t>There are 98 items in this Joan Steiner picture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6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/>
              <a:t>Introduces the idea that multiple draft </a:t>
            </a:r>
            <a:r>
              <a:rPr lang="en-US" sz="3600" dirty="0"/>
              <a:t>readings </a:t>
            </a:r>
            <a:r>
              <a:rPr lang="en-US" sz="3600" dirty="0"/>
              <a:t>are foundational to moving beyond surface comprehension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6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/>
              <a:t>Analyzing or interpreting often begins after a second or third look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in Event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TC104033927[[fn=Main Event]]</Template>
  <TotalTime>9</TotalTime>
  <Words>123</Words>
  <Application>Microsoft Office PowerPoint</Application>
  <PresentationFormat>Custom</PresentationFormat>
  <Paragraphs>50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Impact</vt:lpstr>
      <vt:lpstr>Arial</vt:lpstr>
      <vt:lpstr>Calibri</vt:lpstr>
      <vt:lpstr>Verdana</vt:lpstr>
      <vt:lpstr>Main Event</vt:lpstr>
      <vt:lpstr>Main Event</vt:lpstr>
      <vt:lpstr>Main Event</vt:lpstr>
      <vt:lpstr>BEYOND SURFACE COMPREHENSION</vt:lpstr>
      <vt:lpstr>Slide 2</vt:lpstr>
      <vt:lpstr>5 SECONDS</vt:lpstr>
      <vt:lpstr>Slide 4</vt:lpstr>
      <vt:lpstr>TURN AND TALK</vt:lpstr>
      <vt:lpstr>Slide 6</vt:lpstr>
      <vt:lpstr>Slide 7</vt:lpstr>
      <vt:lpstr>Slide 8</vt:lpstr>
      <vt:lpstr>Slide 9</vt:lpstr>
      <vt:lpstr>Slide 10</vt:lpstr>
      <vt:lpstr>Slide 11</vt:lpstr>
      <vt:lpstr>5 SECONDS</vt:lpstr>
      <vt:lpstr>Slide 13</vt:lpstr>
      <vt:lpstr>Slide 14</vt:lpstr>
    </vt:vector>
  </TitlesOfParts>
  <Company>Bellwood-Antis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Beyond Surface Comprehension</dc:title>
  <dc:creator>Diane I. Hubona</dc:creator>
  <cp:lastModifiedBy>Ken</cp:lastModifiedBy>
  <cp:revision>2</cp:revision>
  <dcterms:created xsi:type="dcterms:W3CDTF">2014-02-25T04:00:23Z</dcterms:created>
  <dcterms:modified xsi:type="dcterms:W3CDTF">2014-02-25T11:39:41Z</dcterms:modified>
</cp:coreProperties>
</file>