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7086600" cy="93726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317" autoAdjust="0"/>
  </p:normalViewPr>
  <p:slideViewPr>
    <p:cSldViewPr snapToGrid="0" snapToObjects="1">
      <p:cViewPr>
        <p:scale>
          <a:sx n="54" d="100"/>
          <a:sy n="54" d="100"/>
        </p:scale>
        <p:origin x="994" y="-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onstanti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788" y="0"/>
            <a:ext cx="307022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nstantia" pitchFamily="18" charset="0"/>
              </a:defRPr>
            </a:lvl1pPr>
          </a:lstStyle>
          <a:p>
            <a:pPr>
              <a:defRPr/>
            </a:pPr>
            <a:fld id="{A42BACD1-4B1F-4399-8BF1-F8BDCAAFF486}" type="datetimeFigureOut">
              <a:rPr lang="en-US"/>
              <a:pPr>
                <a:defRPr/>
              </a:pPr>
              <a:t>10/11/2013</a:t>
            </a:fld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2700"/>
            <a:ext cx="307022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onstanti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788" y="8902700"/>
            <a:ext cx="307022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nstantia" pitchFamily="18" charset="0"/>
              </a:defRPr>
            </a:lvl1pPr>
          </a:lstStyle>
          <a:p>
            <a:pPr>
              <a:defRPr/>
            </a:pPr>
            <a:fld id="{4A831CAC-8D5A-42E2-841D-1214A3D6C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4906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788" y="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86114-A175-4BCD-9EF0-12E5E4D88047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35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510088"/>
            <a:ext cx="5670550" cy="3690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70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788" y="890270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9EF67-95C8-452B-8FFA-4DD46038F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02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9EF67-95C8-452B-8FFA-4DD46038F50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160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CE62E-DFB2-4BED-AF21-DEA40695F9CF}" type="datetimeFigureOut">
              <a:rPr lang="en-US"/>
              <a:pPr>
                <a:defRPr/>
              </a:pPr>
              <a:t>10/11/2013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CAC6C-A6D2-4104-9573-96FB4C0E6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54990-32BB-48A6-9267-C50FBC55D575}" type="datetimeFigureOut">
              <a:rPr lang="en-US"/>
              <a:pPr>
                <a:defRPr/>
              </a:pPr>
              <a:t>10/11/2013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B26BE-FFE6-44BB-AFEC-39ACC02F7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E109C-C5AF-4AF2-9355-B538B618B08E}" type="datetimeFigureOut">
              <a:rPr lang="en-US"/>
              <a:pPr>
                <a:defRPr/>
              </a:pPr>
              <a:t>10/11/2013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2519A-3387-4D3A-9D36-98528A46E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E07B3-6CF7-410B-A901-DE362F6A926C}" type="datetimeFigureOut">
              <a:rPr lang="en-US"/>
              <a:pPr>
                <a:defRPr/>
              </a:pPr>
              <a:t>10/11/2013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DB320-FB0D-48B2-BDB4-B6FBAC0CF1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5A1E9-0D4F-475A-A9FA-77EEADC9F28D}" type="datetimeFigureOut">
              <a:rPr lang="en-US"/>
              <a:pPr>
                <a:defRPr/>
              </a:pPr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64092-1C5E-4AE9-BFCE-6F72021CE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E5207-1002-44AD-B4BC-856D50436481}" type="datetimeFigureOut">
              <a:rPr lang="en-US"/>
              <a:pPr>
                <a:defRPr/>
              </a:pPr>
              <a:t>10/11/2013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AEC0F-8B6B-4598-B681-01760F842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DA84A-774B-4F25-ABC8-8CB1791FF29B}" type="datetimeFigureOut">
              <a:rPr lang="en-US"/>
              <a:pPr>
                <a:defRPr/>
              </a:pPr>
              <a:t>10/11/2013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21801-E2E4-4752-891A-F8C3A5EBAD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3AB47-4FC5-4BC3-B71C-F22F224E9924}" type="datetimeFigureOut">
              <a:rPr lang="en-US"/>
              <a:pPr>
                <a:defRPr/>
              </a:pPr>
              <a:t>10/11/2013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8E288-B99B-4171-918C-68B286095A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02E57-C00D-4445-930D-A1E09FBED501}" type="datetimeFigureOut">
              <a:rPr lang="en-US"/>
              <a:pPr>
                <a:defRPr/>
              </a:pPr>
              <a:t>10/11/2013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35B9C-A890-4BAF-B6C2-EB74B43B0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FCDEE-7ADE-4A51-A0A7-A92DEEEBCF1D}" type="datetimeFigureOut">
              <a:rPr lang="en-US"/>
              <a:pPr>
                <a:defRPr/>
              </a:pPr>
              <a:t>10/11/2013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7C659-49AF-463A-A7B9-DD67396B2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6BA2A-7F09-4F2E-B9B6-60487205F39E}" type="datetimeFigureOut">
              <a:rPr lang="en-US"/>
              <a:pPr>
                <a:defRPr/>
              </a:pPr>
              <a:t>10/11/2013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57ACF-CA3D-4B10-99C5-9971875852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68194D-5388-46F6-BE82-EA01E09988F7}" type="datetimeFigureOut">
              <a:rPr lang="en-US"/>
              <a:pPr>
                <a:defRPr/>
              </a:pPr>
              <a:t>10/11/2013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46CDB0-4FA7-40B1-8E1D-881A79E567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wmf"/><Relationship Id="rId7" Type="http://schemas.openxmlformats.org/officeDocument/2006/relationships/image" Target="../media/image7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399" y="562782"/>
            <a:ext cx="8125349" cy="263761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Welcome to our </a:t>
            </a:r>
            <a:br>
              <a:rPr lang="en-US" dirty="0" smtClean="0"/>
            </a:b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session!</a:t>
            </a:r>
            <a:endParaRPr lang="en-US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r>
              <a:rPr lang="en-US" sz="2400" smtClean="0"/>
              <a:t>Diane Hubona</a:t>
            </a:r>
          </a:p>
          <a:p>
            <a:pPr marR="0" eaLnBrk="1" hangingPunct="1">
              <a:lnSpc>
                <a:spcPct val="90000"/>
              </a:lnSpc>
            </a:pPr>
            <a:r>
              <a:rPr lang="en-US" sz="2400" smtClean="0"/>
              <a:t>Chris Singler</a:t>
            </a:r>
          </a:p>
          <a:p>
            <a:pPr marR="0" eaLnBrk="1" hangingPunct="1">
              <a:lnSpc>
                <a:spcPct val="90000"/>
              </a:lnSpc>
            </a:pPr>
            <a:r>
              <a:rPr lang="en-US" sz="2400" smtClean="0"/>
              <a:t>PLN13, Erie</a:t>
            </a:r>
          </a:p>
          <a:p>
            <a:pPr marR="0" eaLnBrk="1" hangingPunct="1">
              <a:lnSpc>
                <a:spcPct val="90000"/>
              </a:lnSpc>
            </a:pPr>
            <a:r>
              <a:rPr lang="en-US" sz="2400" smtClean="0"/>
              <a:t>October 12, 2013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Science Activity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3200" dirty="0" smtClean="0"/>
          </a:p>
          <a:p>
            <a:pPr eaLnBrk="1" hangingPunct="1"/>
            <a:r>
              <a:rPr lang="en-US" sz="3200" dirty="0" smtClean="0"/>
              <a:t>The </a:t>
            </a:r>
            <a:r>
              <a:rPr lang="en-US" sz="3200" dirty="0" smtClean="0"/>
              <a:t>Path of a Pandemic</a:t>
            </a:r>
            <a:endParaRPr lang="en-US" sz="3200" dirty="0" smtClean="0"/>
          </a:p>
          <a:p>
            <a:pPr eaLnBrk="1" hangingPunct="1"/>
            <a:r>
              <a:rPr lang="en-US" sz="3200" dirty="0" smtClean="0"/>
              <a:t>Before/ </a:t>
            </a:r>
            <a:r>
              <a:rPr lang="en-US" sz="3200" dirty="0" smtClean="0"/>
              <a:t>During/After</a:t>
            </a:r>
            <a:endParaRPr lang="en-US" sz="3200" dirty="0" smtClean="0"/>
          </a:p>
          <a:p>
            <a:pPr eaLnBrk="1" hangingPunct="1"/>
            <a:r>
              <a:rPr lang="en-US" sz="3200" dirty="0" smtClean="0"/>
              <a:t>AFTER--? Chalk Talk </a:t>
            </a:r>
            <a:r>
              <a:rPr lang="en-US" sz="3200" dirty="0" smtClean="0"/>
              <a:t>Ideas</a:t>
            </a:r>
          </a:p>
          <a:p>
            <a:pPr eaLnBrk="1" hangingPunct="1"/>
            <a:r>
              <a:rPr lang="en-US" sz="3200" dirty="0" smtClean="0"/>
              <a:t>* that seem important</a:t>
            </a:r>
          </a:p>
          <a:p>
            <a:pPr eaLnBrk="1" hangingPunct="1"/>
            <a:r>
              <a:rPr lang="en-US" sz="3200" dirty="0" smtClean="0"/>
              <a:t>? That raise a question</a:t>
            </a:r>
          </a:p>
          <a:p>
            <a:pPr eaLnBrk="1" hangingPunct="1"/>
            <a:r>
              <a:rPr lang="en-US" sz="3200" dirty="0" smtClean="0"/>
              <a:t>0 connect what we’ve already learned</a:t>
            </a:r>
            <a:endParaRPr lang="en-US" sz="32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088" y="1225601"/>
            <a:ext cx="1846174" cy="124449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Lesson Planning Time	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You have the next hour or so to work on a lesson. You may </a:t>
            </a:r>
            <a:r>
              <a:rPr lang="en-US" u="sng" smtClean="0"/>
              <a:t>consult</a:t>
            </a:r>
            <a:r>
              <a:rPr lang="en-US" smtClean="0"/>
              <a:t> with a partner or your facilitators, but everyone needs to have an 80 minute lesson prepared to share with the group. You need the following:</a:t>
            </a:r>
          </a:p>
          <a:p>
            <a:pPr lvl="1" eaLnBrk="1" hangingPunct="1"/>
            <a:r>
              <a:rPr lang="en-US" smtClean="0"/>
              <a:t>A BDA format.</a:t>
            </a:r>
          </a:p>
          <a:p>
            <a:pPr lvl="1" eaLnBrk="1" hangingPunct="1"/>
            <a:r>
              <a:rPr lang="en-US" smtClean="0"/>
              <a:t>Two or more strategies.</a:t>
            </a:r>
          </a:p>
          <a:p>
            <a:pPr lvl="1" eaLnBrk="1" hangingPunct="1"/>
            <a:r>
              <a:rPr lang="en-US" smtClean="0"/>
              <a:t>Evidence of R/W/T/L.</a:t>
            </a:r>
          </a:p>
          <a:p>
            <a:pPr lvl="1" eaLnBrk="1" hangingPunct="1"/>
            <a:r>
              <a:rPr lang="en-US" smtClean="0"/>
              <a:t>A sentence or two about how you considered engagement.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Ticket Out the Door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1) Midcourse evaluation.</a:t>
            </a:r>
          </a:p>
          <a:p>
            <a:pPr eaLnBrk="1" hangingPunct="1"/>
            <a:r>
              <a:rPr lang="en-US" smtClean="0"/>
              <a:t>2) What has been most useful? What do you want to see more or less of?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HOMEWORK: </a:t>
            </a:r>
          </a:p>
          <a:p>
            <a:pPr lvl="1" eaLnBrk="1" hangingPunct="1"/>
            <a:r>
              <a:rPr lang="en-US" smtClean="0"/>
              <a:t>Read chapters 7, 8, 9. </a:t>
            </a:r>
          </a:p>
          <a:p>
            <a:pPr lvl="1" eaLnBrk="1" hangingPunct="1"/>
            <a:r>
              <a:rPr lang="en-US" smtClean="0"/>
              <a:t>Have two lessons completed by 11/9.</a:t>
            </a:r>
          </a:p>
          <a:p>
            <a:pPr lvl="1" eaLnBrk="1" hangingPunct="1"/>
            <a:r>
              <a:rPr lang="en-US" smtClean="0"/>
              <a:t>Mark up your text with questions while you read.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569913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Birds of a Feather! 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Differentiated Instruction…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What is it?</a:t>
            </a:r>
          </a:p>
          <a:p>
            <a:pPr eaLnBrk="1" hangingPunct="1"/>
            <a:r>
              <a:rPr lang="en-US" smtClean="0"/>
              <a:t>Why use it?</a:t>
            </a:r>
          </a:p>
          <a:p>
            <a:pPr eaLnBrk="1" hangingPunct="1"/>
            <a:r>
              <a:rPr lang="en-US" smtClean="0"/>
              <a:t>How to use it?</a:t>
            </a:r>
          </a:p>
          <a:p>
            <a:pPr eaLnBrk="1" hangingPunct="1"/>
            <a:r>
              <a:rPr lang="en-US" smtClean="0"/>
              <a:t>Quotation Sort—Flock Together!</a:t>
            </a:r>
          </a:p>
          <a:p>
            <a:pPr eaLnBrk="1" hangingPunct="1"/>
            <a:endParaRPr lang="en-US" smtClean="0"/>
          </a:p>
        </p:txBody>
      </p:sp>
      <p:pic>
        <p:nvPicPr>
          <p:cNvPr id="15363" name="Picture 7" descr="MC900435073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0413" y="4873625"/>
            <a:ext cx="1182687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8" descr="MC900151177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2275" y="5221288"/>
            <a:ext cx="1443038" cy="16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 descr="MC900150351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65988" y="4873625"/>
            <a:ext cx="1741487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0" descr="MC900391474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47875" y="5038725"/>
            <a:ext cx="1843088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2" descr="MP900442407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9825" y="1236663"/>
            <a:ext cx="2092325" cy="13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3" descr="MP900401083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60875" y="4873625"/>
            <a:ext cx="117475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4" descr="MP900227657[1]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9825" y="2778125"/>
            <a:ext cx="233203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PLN Rewind…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PLN Bingo!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16387" name="Picture 4" descr="MC900336154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2713" y="2298700"/>
            <a:ext cx="3970337" cy="309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3-2-1 Group Reading Talk </a:t>
            </a:r>
            <a:br>
              <a:rPr lang="en-US" dirty="0" smtClean="0"/>
            </a:br>
            <a:r>
              <a:rPr lang="en-US" dirty="0" smtClean="0"/>
              <a:t>on chapters 4, 5, 6	</a:t>
            </a:r>
            <a:endParaRPr lang="en-US" dirty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Group Reading Talks (GRT) need some preparation:</a:t>
            </a:r>
          </a:p>
          <a:p>
            <a:pPr lvl="1" eaLnBrk="1" hangingPunct="1"/>
            <a:r>
              <a:rPr lang="en-US" smtClean="0"/>
              <a:t>Common Reading</a:t>
            </a:r>
          </a:p>
          <a:p>
            <a:pPr lvl="1" eaLnBrk="1" hangingPunct="1"/>
            <a:r>
              <a:rPr lang="en-US" smtClean="0"/>
              <a:t>Time to note-make</a:t>
            </a:r>
          </a:p>
          <a:p>
            <a:pPr lvl="1" eaLnBrk="1" hangingPunct="1"/>
            <a:r>
              <a:rPr lang="en-US" smtClean="0"/>
              <a:t>Intention for GRT</a:t>
            </a:r>
          </a:p>
          <a:p>
            <a:pPr lvl="1" eaLnBrk="1" hangingPunct="1"/>
            <a:r>
              <a:rPr lang="en-US" smtClean="0"/>
              <a:t>Follow up from the teacher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Chapters 4, 5, 6 Review	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Graffiti Placemat</a:t>
            </a:r>
          </a:p>
          <a:p>
            <a:pPr eaLnBrk="1" hangingPunct="1"/>
            <a:r>
              <a:rPr lang="en-US" smtClean="0"/>
              <a:t>A few things to consider: </a:t>
            </a:r>
          </a:p>
          <a:p>
            <a:pPr lvl="1" eaLnBrk="1" hangingPunct="1"/>
            <a:r>
              <a:rPr lang="en-US" smtClean="0"/>
              <a:t>How could you adapt the graffiti placemat for your content area?</a:t>
            </a:r>
          </a:p>
          <a:p>
            <a:pPr lvl="1" eaLnBrk="1" hangingPunct="1"/>
            <a:r>
              <a:rPr lang="en-US" smtClean="0"/>
              <a:t>How would you surround the strategy with meaningful talk?</a:t>
            </a:r>
          </a:p>
          <a:p>
            <a:pPr lvl="1" eaLnBrk="1" hangingPunct="1"/>
            <a:r>
              <a:rPr lang="en-US" smtClean="0"/>
              <a:t>What else should you consider?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“The Yellow Wallpaper”</a:t>
            </a:r>
            <a:br>
              <a:rPr lang="en-US" dirty="0" smtClean="0"/>
            </a:br>
            <a:r>
              <a:rPr lang="en-US" dirty="0" smtClean="0"/>
              <a:t>by Charlotte Perkins Gilman(1892)</a:t>
            </a:r>
            <a:endParaRPr lang="en-US" dirty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complete BDA: could be used in English, health class, history, sociology.</a:t>
            </a:r>
          </a:p>
          <a:p>
            <a:pPr eaLnBrk="1" hangingPunct="1"/>
            <a:r>
              <a:rPr lang="en-US" smtClean="0"/>
              <a:t>BEFORE: What does the term “</a:t>
            </a:r>
            <a:r>
              <a:rPr lang="en-US" i="1" smtClean="0"/>
              <a:t>perilous stuff</a:t>
            </a:r>
            <a:r>
              <a:rPr lang="en-US" smtClean="0"/>
              <a:t>” mean to you? What are some examples of things that could be considered perilous today?</a:t>
            </a:r>
          </a:p>
          <a:p>
            <a:pPr eaLnBrk="1" hangingPunct="1"/>
            <a:r>
              <a:rPr lang="en-US" smtClean="0"/>
              <a:t>Now read the handout from your teacher. </a:t>
            </a:r>
          </a:p>
          <a:p>
            <a:pPr eaLnBrk="1" hangingPunct="1"/>
            <a:r>
              <a:rPr lang="en-US" smtClean="0"/>
              <a:t>Any new thoughts? What questions does this raise for you about the short story you are about to read?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“The Yellow Wallpaper”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DURING: We will read section 1 together. With a small group, you will read an assigned section and fill out your chart, looking for descriptions of the wallpaper. 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“The Yellow Wallpaper”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AFTER: We will read the last section together. Now, we will go back and share how the images have changed section to section. Complete your chart. </a:t>
            </a:r>
          </a:p>
          <a:p>
            <a:pPr eaLnBrk="1" hangingPunct="1"/>
            <a:r>
              <a:rPr lang="en-US" smtClean="0"/>
              <a:t>Also, some alternative ways of adapting this lesson. 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Literature Circles	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Literature Circle Basics</a:t>
            </a:r>
          </a:p>
          <a:p>
            <a:pPr eaLnBrk="1" hangingPunct="1"/>
            <a:r>
              <a:rPr lang="en-US" smtClean="0"/>
              <a:t>Roles Sheets vs. Templates</a:t>
            </a:r>
          </a:p>
          <a:p>
            <a:pPr eaLnBrk="1" hangingPunct="1"/>
            <a:r>
              <a:rPr lang="en-US" smtClean="0"/>
              <a:t>Preparation </a:t>
            </a:r>
          </a:p>
          <a:p>
            <a:pPr eaLnBrk="1" hangingPunct="1"/>
            <a:r>
              <a:rPr lang="en-US" smtClean="0"/>
              <a:t>Implementation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“What? So What? Now What?”  </a:t>
            </a:r>
          </a:p>
          <a:p>
            <a:pPr eaLnBrk="1" hangingPunct="1"/>
            <a:r>
              <a:rPr lang="en-US" smtClean="0"/>
              <a:t>What would this look like in your classroom?</a:t>
            </a:r>
          </a:p>
        </p:txBody>
      </p:sp>
      <p:pic>
        <p:nvPicPr>
          <p:cNvPr id="22531" name="Picture 4" descr="MC900297565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03825" y="3044825"/>
            <a:ext cx="18097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184</TotalTime>
  <Words>463</Words>
  <Application>Microsoft Office PowerPoint</Application>
  <PresentationFormat>On-screen Show (4:3)</PresentationFormat>
  <Paragraphs>69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Constantia</vt:lpstr>
      <vt:lpstr>Wingdings 2</vt:lpstr>
      <vt:lpstr>Flow</vt:lpstr>
      <vt:lpstr>Welcome to our  2nd session!</vt:lpstr>
      <vt:lpstr>Birds of a Feather! </vt:lpstr>
      <vt:lpstr>PLN Rewind…</vt:lpstr>
      <vt:lpstr>3-2-1 Group Reading Talk  on chapters 4, 5, 6 </vt:lpstr>
      <vt:lpstr>Chapters 4, 5, 6 Review </vt:lpstr>
      <vt:lpstr>“The Yellow Wallpaper” by Charlotte Perkins Gilman(1892)</vt:lpstr>
      <vt:lpstr>“The Yellow Wallpaper”</vt:lpstr>
      <vt:lpstr>“The Yellow Wallpaper”</vt:lpstr>
      <vt:lpstr>Literature Circles </vt:lpstr>
      <vt:lpstr>Science Activity</vt:lpstr>
      <vt:lpstr>Lesson Planning Time </vt:lpstr>
      <vt:lpstr>Ticket Out the Door</vt:lpstr>
    </vt:vector>
  </TitlesOfParts>
  <Company>GFS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our  2nd session!</dc:title>
  <dc:creator>Faculty 2</dc:creator>
  <cp:lastModifiedBy>Diane I. Hubona</cp:lastModifiedBy>
  <cp:revision>4</cp:revision>
  <dcterms:created xsi:type="dcterms:W3CDTF">2013-10-09T16:26:18Z</dcterms:created>
  <dcterms:modified xsi:type="dcterms:W3CDTF">2013-10-12T02:00:00Z</dcterms:modified>
</cp:coreProperties>
</file>