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2" r:id="rId3"/>
    <p:sldId id="260" r:id="rId4"/>
    <p:sldId id="261" r:id="rId5"/>
    <p:sldId id="263" r:id="rId6"/>
    <p:sldId id="259" r:id="rId7"/>
    <p:sldId id="257" r:id="rId8"/>
    <p:sldId id="264" r:id="rId9"/>
    <p:sldId id="265" r:id="rId10"/>
    <p:sldId id="266" r:id="rId11"/>
    <p:sldId id="267" r:id="rId12"/>
    <p:sldId id="26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2621" autoAdjust="0"/>
  </p:normalViewPr>
  <p:slideViewPr>
    <p:cSldViewPr snapToGrid="0">
      <p:cViewPr varScale="1">
        <p:scale>
          <a:sx n="55" d="100"/>
          <a:sy n="55" d="100"/>
        </p:scale>
        <p:origin x="437"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10/10/2013</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10/10/2013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10/10/2013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10/10/2013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10/10/2013</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73382" y="193964"/>
            <a:ext cx="10307782" cy="2701636"/>
          </a:xfrm>
        </p:spPr>
        <p:txBody>
          <a:bodyPr>
            <a:normAutofit fontScale="90000"/>
          </a:bodyPr>
          <a:lstStyle/>
          <a:p>
            <a:r>
              <a:rPr lang="en-US" dirty="0" smtClean="0"/>
              <a:t/>
            </a:r>
            <a:br>
              <a:rPr lang="en-US" dirty="0" smtClean="0"/>
            </a:br>
            <a:r>
              <a:rPr lang="en-US" dirty="0" smtClean="0"/>
              <a:t>Coaching Classroom Management:</a:t>
            </a:r>
            <a:br>
              <a:rPr lang="en-US" dirty="0" smtClean="0"/>
            </a:br>
            <a:r>
              <a:rPr lang="en-US" dirty="0" smtClean="0"/>
              <a:t>The Engagement Connection!</a:t>
            </a:r>
            <a:endParaRPr lang="en-US" dirty="0"/>
          </a:p>
        </p:txBody>
      </p:sp>
      <p:sp>
        <p:nvSpPr>
          <p:cNvPr id="3" name="Subtitle 2"/>
          <p:cNvSpPr>
            <a:spLocks noGrp="1"/>
          </p:cNvSpPr>
          <p:nvPr>
            <p:ph type="subTitle" idx="1"/>
          </p:nvPr>
        </p:nvSpPr>
        <p:spPr>
          <a:xfrm>
            <a:off x="3891924" y="4073236"/>
            <a:ext cx="7316404" cy="2424546"/>
          </a:xfrm>
        </p:spPr>
        <p:txBody>
          <a:bodyPr>
            <a:normAutofit/>
          </a:bodyPr>
          <a:lstStyle/>
          <a:p>
            <a:r>
              <a:rPr lang="en-US" sz="3600" dirty="0" smtClean="0"/>
              <a:t>Diane Hubona</a:t>
            </a:r>
          </a:p>
          <a:p>
            <a:r>
              <a:rPr lang="en-US" sz="3600" dirty="0" smtClean="0"/>
              <a:t>October 11, 2013</a:t>
            </a:r>
          </a:p>
          <a:p>
            <a:r>
              <a:rPr lang="en-US" sz="3600" dirty="0" smtClean="0"/>
              <a:t>IU8 Coaching Workshop</a:t>
            </a:r>
            <a:endParaRPr lang="en-US" sz="3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387" y="4007398"/>
            <a:ext cx="6775739" cy="1278111"/>
          </a:xfrm>
          <a:prstGeom prst="rect">
            <a:avLst/>
          </a:prstGeom>
        </p:spPr>
      </p:pic>
    </p:spTree>
    <p:extLst>
      <p:ext uri="{BB962C8B-B14F-4D97-AF65-F5344CB8AC3E}">
        <p14:creationId xmlns:p14="http://schemas.microsoft.com/office/powerpoint/2010/main" val="17734781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What’s a Coach to Do?</a:t>
            </a:r>
            <a:br>
              <a:rPr lang="en-US" dirty="0" smtClean="0"/>
            </a:br>
            <a:r>
              <a:rPr lang="en-US" dirty="0" smtClean="0"/>
              <a:t>The Game Plan!</a:t>
            </a:r>
            <a:endParaRPr lang="en-US" dirty="0"/>
          </a:p>
        </p:txBody>
      </p:sp>
      <p:sp>
        <p:nvSpPr>
          <p:cNvPr id="3" name="Content Placeholder 2"/>
          <p:cNvSpPr>
            <a:spLocks noGrp="1"/>
          </p:cNvSpPr>
          <p:nvPr>
            <p:ph idx="1"/>
          </p:nvPr>
        </p:nvSpPr>
        <p:spPr/>
        <p:txBody>
          <a:bodyPr/>
          <a:lstStyle/>
          <a:p>
            <a:r>
              <a:rPr lang="en-US" sz="4000" dirty="0" smtClean="0"/>
              <a:t>Positive Classroom Management Techniques:</a:t>
            </a:r>
          </a:p>
          <a:p>
            <a:r>
              <a:rPr lang="en-US" sz="4000" dirty="0" smtClean="0"/>
              <a:t>Positive to Negative Interactions</a:t>
            </a:r>
          </a:p>
          <a:p>
            <a:r>
              <a:rPr lang="en-US" sz="4000" dirty="0" smtClean="0"/>
              <a:t>Opportunities to Respond (OTR</a:t>
            </a:r>
            <a:r>
              <a:rPr lang="en-US" dirty="0" smtClean="0"/>
              <a: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55073" y="4536281"/>
            <a:ext cx="2647950" cy="1747838"/>
          </a:xfrm>
          <a:prstGeom prst="rect">
            <a:avLst/>
          </a:prstGeom>
        </p:spPr>
      </p:pic>
    </p:spTree>
    <p:extLst>
      <p:ext uri="{BB962C8B-B14F-4D97-AF65-F5344CB8AC3E}">
        <p14:creationId xmlns:p14="http://schemas.microsoft.com/office/powerpoint/2010/main" val="4033071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173183"/>
            <a:ext cx="9848708" cy="1669472"/>
          </a:xfrm>
        </p:spPr>
        <p:txBody>
          <a:bodyPr>
            <a:normAutofit/>
          </a:bodyPr>
          <a:lstStyle/>
          <a:p>
            <a:r>
              <a:rPr lang="en-US" dirty="0" smtClean="0"/>
              <a:t>Study Group Topics:</a:t>
            </a:r>
            <a:endParaRPr lang="en-US" dirty="0"/>
          </a:p>
        </p:txBody>
      </p:sp>
      <p:sp>
        <p:nvSpPr>
          <p:cNvPr id="3" name="Content Placeholder 2"/>
          <p:cNvSpPr>
            <a:spLocks noGrp="1"/>
          </p:cNvSpPr>
          <p:nvPr>
            <p:ph idx="1"/>
          </p:nvPr>
        </p:nvSpPr>
        <p:spPr/>
        <p:txBody>
          <a:bodyPr>
            <a:normAutofit fontScale="92500" lnSpcReduction="10000"/>
          </a:bodyPr>
          <a:lstStyle/>
          <a:p>
            <a:r>
              <a:rPr lang="en-US" sz="4400" dirty="0" smtClean="0"/>
              <a:t>According to your building’s needs from last month’s professional development survey, develop a BDA lesson plan for a 30 minute study group.</a:t>
            </a:r>
          </a:p>
          <a:p>
            <a:r>
              <a:rPr lang="en-US" sz="4400" dirty="0" smtClean="0"/>
              <a:t>You may work with a partner or individually</a:t>
            </a:r>
            <a:r>
              <a:rPr lang="en-US" dirty="0" smtClean="0"/>
              <a:t>.</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3408" y="1262925"/>
            <a:ext cx="1810512" cy="1159459"/>
          </a:xfrm>
          <a:prstGeom prst="rect">
            <a:avLst/>
          </a:prstGeom>
        </p:spPr>
      </p:pic>
    </p:spTree>
    <p:extLst>
      <p:ext uri="{BB962C8B-B14F-4D97-AF65-F5344CB8AC3E}">
        <p14:creationId xmlns:p14="http://schemas.microsoft.com/office/powerpoint/2010/main" val="2146027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Action Plans</a:t>
            </a:r>
            <a:endParaRPr lang="en-US" dirty="0"/>
          </a:p>
        </p:txBody>
      </p:sp>
      <p:sp>
        <p:nvSpPr>
          <p:cNvPr id="3" name="Content Placeholder 2"/>
          <p:cNvSpPr>
            <a:spLocks noGrp="1"/>
          </p:cNvSpPr>
          <p:nvPr>
            <p:ph idx="1"/>
          </p:nvPr>
        </p:nvSpPr>
        <p:spPr>
          <a:xfrm>
            <a:off x="2173287" y="2570018"/>
            <a:ext cx="10018713" cy="3124201"/>
          </a:xfrm>
        </p:spPr>
        <p:txBody>
          <a:bodyPr>
            <a:normAutofit/>
          </a:bodyPr>
          <a:lstStyle/>
          <a:p>
            <a:r>
              <a:rPr lang="en-US" sz="7200" dirty="0" smtClean="0"/>
              <a:t>Take Ten Steps!</a:t>
            </a:r>
            <a:endParaRPr lang="en-US" sz="7200" dirty="0"/>
          </a:p>
        </p:txBody>
      </p:sp>
    </p:spTree>
    <p:extLst>
      <p:ext uri="{BB962C8B-B14F-4D97-AF65-F5344CB8AC3E}">
        <p14:creationId xmlns:p14="http://schemas.microsoft.com/office/powerpoint/2010/main" val="34815627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5769" y="0"/>
            <a:ext cx="10018713" cy="1752599"/>
          </a:xfrm>
        </p:spPr>
        <p:txBody>
          <a:bodyPr/>
          <a:lstStyle/>
          <a:p>
            <a:r>
              <a:rPr lang="en-US" dirty="0" smtClean="0"/>
              <a:t>One Success, One Struggle!</a:t>
            </a:r>
            <a:endParaRPr lang="en-US" dirty="0"/>
          </a:p>
        </p:txBody>
      </p:sp>
      <p:sp>
        <p:nvSpPr>
          <p:cNvPr id="3" name="Content Placeholder 2"/>
          <p:cNvSpPr>
            <a:spLocks noGrp="1"/>
          </p:cNvSpPr>
          <p:nvPr>
            <p:ph idx="1"/>
          </p:nvPr>
        </p:nvSpPr>
        <p:spPr>
          <a:xfrm>
            <a:off x="969818" y="498765"/>
            <a:ext cx="10533205" cy="5292436"/>
          </a:xfrm>
        </p:spPr>
        <p:txBody>
          <a:bodyPr>
            <a:normAutofit/>
          </a:bodyPr>
          <a:lstStyle/>
          <a:p>
            <a:r>
              <a:rPr lang="en-US" sz="3600" dirty="0" smtClean="0"/>
              <a:t>One success I had since last month in my coaching is…</a:t>
            </a:r>
          </a:p>
          <a:p>
            <a:endParaRPr lang="en-US" sz="3600" dirty="0"/>
          </a:p>
          <a:p>
            <a:r>
              <a:rPr lang="en-US" sz="3600" dirty="0" smtClean="0"/>
              <a:t>One struggle I had last month in my coaching is…</a:t>
            </a:r>
            <a:endParaRPr lang="en-US" sz="36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37964" y="4581352"/>
            <a:ext cx="2396836" cy="1977390"/>
          </a:xfrm>
          <a:prstGeom prst="rect">
            <a:avLst/>
          </a:prstGeom>
        </p:spPr>
      </p:pic>
    </p:spTree>
    <p:extLst>
      <p:ext uri="{BB962C8B-B14F-4D97-AF65-F5344CB8AC3E}">
        <p14:creationId xmlns:p14="http://schemas.microsoft.com/office/powerpoint/2010/main" val="38529051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Jot-a-Thought</a:t>
            </a:r>
            <a:br>
              <a:rPr lang="en-US" dirty="0" smtClean="0"/>
            </a:br>
            <a:endParaRPr lang="en-US" dirty="0"/>
          </a:p>
        </p:txBody>
      </p:sp>
      <p:sp>
        <p:nvSpPr>
          <p:cNvPr id="3" name="Content Placeholder 2"/>
          <p:cNvSpPr>
            <a:spLocks noGrp="1"/>
          </p:cNvSpPr>
          <p:nvPr>
            <p:ph idx="1"/>
          </p:nvPr>
        </p:nvSpPr>
        <p:spPr/>
        <p:txBody>
          <a:bodyPr/>
          <a:lstStyle/>
          <a:p>
            <a:pPr marL="0" indent="0">
              <a:buNone/>
            </a:pPr>
            <a:r>
              <a:rPr lang="en-US" sz="4000" dirty="0" smtClean="0"/>
              <a:t>ABC’s of Classroom Management</a:t>
            </a:r>
          </a:p>
          <a:p>
            <a:pPr marL="0" indent="0">
              <a:buNone/>
            </a:pPr>
            <a:endParaRPr lang="en-US" dirty="0"/>
          </a:p>
          <a:p>
            <a:pPr marL="0" indent="0">
              <a:buNone/>
            </a:pPr>
            <a:endParaRPr lang="en-US" dirty="0" smtClean="0"/>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48569" y="2062450"/>
            <a:ext cx="1877868" cy="2960113"/>
          </a:xfrm>
          <a:prstGeom prst="rect">
            <a:avLst/>
          </a:prstGeom>
        </p:spPr>
      </p:pic>
    </p:spTree>
    <p:extLst>
      <p:ext uri="{BB962C8B-B14F-4D97-AF65-F5344CB8AC3E}">
        <p14:creationId xmlns:p14="http://schemas.microsoft.com/office/powerpoint/2010/main" val="3725070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Engagement-Behavior Connection</a:t>
            </a:r>
            <a:endParaRPr lang="en-US" dirty="0"/>
          </a:p>
        </p:txBody>
      </p:sp>
      <p:sp>
        <p:nvSpPr>
          <p:cNvPr id="3" name="Content Placeholder 2"/>
          <p:cNvSpPr>
            <a:spLocks noGrp="1"/>
          </p:cNvSpPr>
          <p:nvPr>
            <p:ph idx="1"/>
          </p:nvPr>
        </p:nvSpPr>
        <p:spPr>
          <a:xfrm>
            <a:off x="1484310" y="2036619"/>
            <a:ext cx="10264345" cy="2909218"/>
          </a:xfrm>
        </p:spPr>
        <p:txBody>
          <a:bodyPr>
            <a:normAutofit/>
          </a:bodyPr>
          <a:lstStyle/>
          <a:p>
            <a:r>
              <a:rPr lang="en-US" sz="7200" dirty="0" smtClean="0"/>
              <a:t>Text Render then Talk</a:t>
            </a:r>
            <a:endParaRPr lang="en-US" sz="7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16312" y="4945837"/>
            <a:ext cx="2147011" cy="1690726"/>
          </a:xfrm>
          <a:prstGeom prst="rect">
            <a:avLst/>
          </a:prstGeom>
        </p:spPr>
      </p:pic>
    </p:spTree>
    <p:extLst>
      <p:ext uri="{BB962C8B-B14F-4D97-AF65-F5344CB8AC3E}">
        <p14:creationId xmlns:p14="http://schemas.microsoft.com/office/powerpoint/2010/main" val="4054657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10837"/>
            <a:ext cx="10018712" cy="2216728"/>
          </a:xfrm>
        </p:spPr>
        <p:txBody>
          <a:bodyPr/>
          <a:lstStyle/>
          <a:p>
            <a:r>
              <a:rPr lang="en-US" dirty="0" smtClean="0"/>
              <a:t>Managing Student Behavior:</a:t>
            </a:r>
            <a:br>
              <a:rPr lang="en-US" dirty="0" smtClean="0"/>
            </a:br>
            <a:r>
              <a:rPr lang="en-US" dirty="0" smtClean="0"/>
              <a:t>Getting to Distinguished!</a:t>
            </a:r>
            <a:endParaRPr lang="en-US" dirty="0"/>
          </a:p>
        </p:txBody>
      </p:sp>
      <p:sp>
        <p:nvSpPr>
          <p:cNvPr id="3" name="Content Placeholder 2"/>
          <p:cNvSpPr>
            <a:spLocks noGrp="1"/>
          </p:cNvSpPr>
          <p:nvPr>
            <p:ph idx="1"/>
          </p:nvPr>
        </p:nvSpPr>
        <p:spPr/>
        <p:txBody>
          <a:bodyPr>
            <a:noAutofit/>
          </a:bodyPr>
          <a:lstStyle/>
          <a:p>
            <a:r>
              <a:rPr lang="en-US" sz="3600" dirty="0" smtClean="0"/>
              <a:t>Standards of conduct are clear, with evidence of student participation in setting and maintaining them. The teacher’s monitoring of student behavior is subtle and preventive, and the teacher’s response to student misbehavior is sensitive to individual student needs. Students take an active role in monitoring the standards of behavior. </a:t>
            </a:r>
            <a:endParaRPr lang="en-US" sz="3600" dirty="0"/>
          </a:p>
        </p:txBody>
      </p:sp>
    </p:spTree>
    <p:extLst>
      <p:ext uri="{BB962C8B-B14F-4D97-AF65-F5344CB8AC3E}">
        <p14:creationId xmlns:p14="http://schemas.microsoft.com/office/powerpoint/2010/main" val="31432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 Effectiveness Tool</a:t>
            </a:r>
            <a:endParaRPr lang="en-US" dirty="0"/>
          </a:p>
        </p:txBody>
      </p:sp>
      <p:sp>
        <p:nvSpPr>
          <p:cNvPr id="3" name="Content Placeholder 2"/>
          <p:cNvSpPr>
            <a:spLocks noGrp="1"/>
          </p:cNvSpPr>
          <p:nvPr>
            <p:ph idx="1"/>
          </p:nvPr>
        </p:nvSpPr>
        <p:spPr/>
        <p:txBody>
          <a:bodyPr>
            <a:normAutofit lnSpcReduction="10000"/>
          </a:bodyPr>
          <a:lstStyle/>
          <a:p>
            <a:r>
              <a:rPr lang="en-US" sz="4000" dirty="0" smtClean="0"/>
              <a:t>Domain 3: Instruction</a:t>
            </a:r>
          </a:p>
          <a:p>
            <a:r>
              <a:rPr lang="en-US" sz="4000" dirty="0" smtClean="0"/>
              <a:t>3c Engaging students in learning</a:t>
            </a:r>
          </a:p>
          <a:p>
            <a:r>
              <a:rPr lang="en-US" sz="4000" dirty="0" smtClean="0"/>
              <a:t>Domain 2: Classroom Environment</a:t>
            </a:r>
          </a:p>
          <a:p>
            <a:r>
              <a:rPr lang="en-US" sz="4000" dirty="0" smtClean="0"/>
              <a:t>2d Managing Student Behavior</a:t>
            </a:r>
          </a:p>
          <a:p>
            <a:endParaRPr lang="en-US" dirty="0"/>
          </a:p>
        </p:txBody>
      </p:sp>
    </p:spTree>
    <p:extLst>
      <p:ext uri="{BB962C8B-B14F-4D97-AF65-F5344CB8AC3E}">
        <p14:creationId xmlns:p14="http://schemas.microsoft.com/office/powerpoint/2010/main" val="3893182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2" y="1"/>
            <a:ext cx="9613180" cy="2244436"/>
          </a:xfrm>
        </p:spPr>
        <p:txBody>
          <a:bodyPr/>
          <a:lstStyle/>
          <a:p>
            <a:r>
              <a:rPr lang="en-US" dirty="0" smtClean="0"/>
              <a:t>Jot-a-Thought</a:t>
            </a:r>
            <a:endParaRPr lang="en-US" dirty="0"/>
          </a:p>
        </p:txBody>
      </p:sp>
      <p:sp>
        <p:nvSpPr>
          <p:cNvPr id="3" name="Content Placeholder 2"/>
          <p:cNvSpPr>
            <a:spLocks noGrp="1"/>
          </p:cNvSpPr>
          <p:nvPr>
            <p:ph idx="1"/>
          </p:nvPr>
        </p:nvSpPr>
        <p:spPr>
          <a:xfrm>
            <a:off x="1484312" y="1510146"/>
            <a:ext cx="9973397" cy="4862944"/>
          </a:xfrm>
        </p:spPr>
        <p:txBody>
          <a:bodyPr>
            <a:normAutofit/>
          </a:bodyPr>
          <a:lstStyle/>
          <a:p>
            <a:pPr marL="0" indent="0">
              <a:buNone/>
            </a:pPr>
            <a:r>
              <a:rPr lang="en-US" sz="4700" dirty="0" smtClean="0"/>
              <a:t>Learning is defined as a change in behavior. You haven’t learned a thing until you take action and use it.</a:t>
            </a:r>
          </a:p>
          <a:p>
            <a:pPr marL="0" indent="0">
              <a:buNone/>
            </a:pPr>
            <a:endParaRPr lang="en-US" sz="4700" dirty="0"/>
          </a:p>
          <a:p>
            <a:pPr marL="0" indent="0">
              <a:buNone/>
            </a:pPr>
            <a:r>
              <a:rPr lang="en-US" sz="2800" dirty="0" smtClean="0"/>
              <a:t>Don Shula and </a:t>
            </a:r>
            <a:r>
              <a:rPr lang="en-US" sz="2800" dirty="0"/>
              <a:t>K</a:t>
            </a:r>
            <a:r>
              <a:rPr lang="en-US" sz="2800" dirty="0" smtClean="0"/>
              <a:t>en Blanchard’s  </a:t>
            </a:r>
            <a:r>
              <a:rPr lang="en-US" sz="2800" b="1" i="1" dirty="0" smtClean="0"/>
              <a:t>Everyone’s a Coach</a:t>
            </a:r>
            <a:endParaRPr lang="en-US" sz="2800" b="1" i="1" dirty="0"/>
          </a:p>
          <a:p>
            <a:pPr marL="0" indent="0">
              <a:buNone/>
            </a:pPr>
            <a:endParaRPr lang="en-US" dirty="0"/>
          </a:p>
        </p:txBody>
      </p:sp>
    </p:spTree>
    <p:extLst>
      <p:ext uri="{BB962C8B-B14F-4D97-AF65-F5344CB8AC3E}">
        <p14:creationId xmlns:p14="http://schemas.microsoft.com/office/powerpoint/2010/main" val="3895415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2638" y="295420"/>
            <a:ext cx="10018713" cy="1752599"/>
          </a:xfrm>
        </p:spPr>
        <p:txBody>
          <a:bodyPr/>
          <a:lstStyle/>
          <a:p>
            <a:r>
              <a:rPr lang="en-US" dirty="0" smtClean="0"/>
              <a:t>What the Research Says…24/7 Study</a:t>
            </a:r>
            <a:endParaRPr lang="en-US" dirty="0"/>
          </a:p>
        </p:txBody>
      </p:sp>
      <p:sp>
        <p:nvSpPr>
          <p:cNvPr id="3" name="Content Placeholder 2"/>
          <p:cNvSpPr>
            <a:spLocks noGrp="1"/>
          </p:cNvSpPr>
          <p:nvPr>
            <p:ph idx="1"/>
          </p:nvPr>
        </p:nvSpPr>
        <p:spPr>
          <a:xfrm>
            <a:off x="3143105" y="3190009"/>
            <a:ext cx="10018713" cy="3124201"/>
          </a:xfrm>
        </p:spPr>
        <p:txBody>
          <a:bodyPr>
            <a:normAutofit/>
          </a:bodyPr>
          <a:lstStyle/>
          <a:p>
            <a:r>
              <a:rPr lang="en-US" sz="4400" dirty="0" smtClean="0"/>
              <a:t>Pause, Pounce, Bounce!</a:t>
            </a:r>
            <a:endParaRPr lang="en-US" sz="4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3645" y="2048019"/>
            <a:ext cx="1536700" cy="1812925"/>
          </a:xfrm>
          <a:prstGeom prst="rect">
            <a:avLst/>
          </a:prstGeom>
        </p:spPr>
      </p:pic>
    </p:spTree>
    <p:extLst>
      <p:ext uri="{BB962C8B-B14F-4D97-AF65-F5344CB8AC3E}">
        <p14:creationId xmlns:p14="http://schemas.microsoft.com/office/powerpoint/2010/main" val="27374797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1"/>
            <a:ext cx="10125799" cy="2410690"/>
          </a:xfrm>
        </p:spPr>
        <p:txBody>
          <a:bodyPr/>
          <a:lstStyle/>
          <a:p>
            <a:r>
              <a:rPr lang="en-US" dirty="0" smtClean="0"/>
              <a:t>Types of Student Misbehaviors</a:t>
            </a:r>
            <a:endParaRPr lang="en-US" dirty="0"/>
          </a:p>
        </p:txBody>
      </p:sp>
      <p:sp>
        <p:nvSpPr>
          <p:cNvPr id="3" name="Content Placeholder 2"/>
          <p:cNvSpPr>
            <a:spLocks noGrp="1"/>
          </p:cNvSpPr>
          <p:nvPr>
            <p:ph idx="1"/>
          </p:nvPr>
        </p:nvSpPr>
        <p:spPr>
          <a:xfrm>
            <a:off x="1484310" y="2008909"/>
            <a:ext cx="10222781" cy="3782291"/>
          </a:xfrm>
        </p:spPr>
        <p:txBody>
          <a:bodyPr>
            <a:normAutofit/>
          </a:bodyPr>
          <a:lstStyle/>
          <a:p>
            <a:r>
              <a:rPr lang="en-US" sz="4800" dirty="0" smtClean="0"/>
              <a:t>Attention-Getting</a:t>
            </a:r>
          </a:p>
          <a:p>
            <a:r>
              <a:rPr lang="en-US" sz="4800" dirty="0" smtClean="0"/>
              <a:t>Awareness-Type</a:t>
            </a:r>
          </a:p>
          <a:p>
            <a:r>
              <a:rPr lang="en-US" sz="4800" dirty="0" smtClean="0"/>
              <a:t>Ability-Type</a:t>
            </a:r>
            <a:endParaRPr lang="en-US" sz="4800" dirty="0"/>
          </a:p>
        </p:txBody>
      </p:sp>
    </p:spTree>
    <p:extLst>
      <p:ext uri="{BB962C8B-B14F-4D97-AF65-F5344CB8AC3E}">
        <p14:creationId xmlns:p14="http://schemas.microsoft.com/office/powerpoint/2010/main" val="42318401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TC103457496[[fn=Parallax]]</Template>
  <TotalTime>150</TotalTime>
  <Words>244</Words>
  <Application>Microsoft Office PowerPoint</Application>
  <PresentationFormat>Widescreen</PresentationFormat>
  <Paragraphs>39</Paragraphs>
  <Slides>12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Corbel</vt:lpstr>
      <vt:lpstr>Parallax</vt:lpstr>
      <vt:lpstr> Coaching Classroom Management: The Engagement Connection!</vt:lpstr>
      <vt:lpstr>One Success, One Struggle!</vt:lpstr>
      <vt:lpstr>Jot-a-Thought </vt:lpstr>
      <vt:lpstr>The Engagement-Behavior Connection</vt:lpstr>
      <vt:lpstr>Managing Student Behavior: Getting to Distinguished!</vt:lpstr>
      <vt:lpstr>Teacher Effectiveness Tool</vt:lpstr>
      <vt:lpstr>Jot-a-Thought</vt:lpstr>
      <vt:lpstr>What the Research Says…24/7 Study</vt:lpstr>
      <vt:lpstr>Types of Student Misbehaviors</vt:lpstr>
      <vt:lpstr>So What’s a Coach to Do? The Game Plan!</vt:lpstr>
      <vt:lpstr>Study Group Topics:</vt:lpstr>
      <vt:lpstr>Review Action Plans</vt:lpstr>
    </vt:vector>
  </TitlesOfParts>
  <Company>Bellwood-Antis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IU 8 Coaches Workshop</dc:title>
  <dc:creator>Diane I. Hubona</dc:creator>
  <cp:lastModifiedBy>Diane I. Hubona</cp:lastModifiedBy>
  <cp:revision>10</cp:revision>
  <dcterms:created xsi:type="dcterms:W3CDTF">2013-10-10T18:33:39Z</dcterms:created>
  <dcterms:modified xsi:type="dcterms:W3CDTF">2013-10-11T00:53:59Z</dcterms:modified>
</cp:coreProperties>
</file>