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9" r:id="rId3"/>
    <p:sldId id="287" r:id="rId4"/>
    <p:sldId id="257" r:id="rId5"/>
    <p:sldId id="264" r:id="rId6"/>
    <p:sldId id="260" r:id="rId7"/>
    <p:sldId id="292" r:id="rId8"/>
    <p:sldId id="261" r:id="rId9"/>
    <p:sldId id="262" r:id="rId10"/>
    <p:sldId id="288" r:id="rId11"/>
    <p:sldId id="266" r:id="rId12"/>
    <p:sldId id="268" r:id="rId13"/>
    <p:sldId id="270" r:id="rId14"/>
    <p:sldId id="272" r:id="rId15"/>
    <p:sldId id="276" r:id="rId16"/>
    <p:sldId id="278" r:id="rId17"/>
    <p:sldId id="280" r:id="rId18"/>
    <p:sldId id="282" r:id="rId19"/>
    <p:sldId id="296" r:id="rId20"/>
    <p:sldId id="294" r:id="rId21"/>
    <p:sldId id="297" r:id="rId22"/>
    <p:sldId id="284" r:id="rId23"/>
    <p:sldId id="286" r:id="rId24"/>
    <p:sldId id="290" r:id="rId25"/>
    <p:sldId id="298" r:id="rId26"/>
    <p:sldId id="300" r:id="rId27"/>
    <p:sldId id="301" r:id="rId28"/>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3" autoAdjust="0"/>
    <p:restoredTop sz="94660"/>
  </p:normalViewPr>
  <p:slideViewPr>
    <p:cSldViewPr snapToGrid="0">
      <p:cViewPr varScale="1">
        <p:scale>
          <a:sx n="89" d="100"/>
          <a:sy n="89" d="100"/>
        </p:scale>
        <p:origin x="-108" y="-14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798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AD92747A-2BB2-44C3-93E6-F878EC271486}" type="datetimeFigureOut">
              <a:rPr lang="en-US"/>
              <a:pPr/>
              <a:t>4/2/2014</a:t>
            </a:fld>
            <a:endParaRPr lang="en-US"/>
          </a:p>
        </p:txBody>
      </p:sp>
      <p:sp>
        <p:nvSpPr>
          <p:cNvPr id="798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98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7213499-816B-4406-B087-C6BD403F527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06B2375F-6520-48D7-80C0-C653EDC79753}" type="datetimeFigureOut">
              <a:rPr lang="en-US"/>
              <a:pPr>
                <a:defRPr/>
              </a:pPr>
              <a:t>4/2/2014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FCA79E1-D9F5-46ED-BAE4-E2468B6EBDC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0A9894-C229-4E78-841A-037BE7CBD23C}" type="slidenum">
              <a:rPr lang="en-US">
                <a:cs typeface="Arial" charset="0"/>
              </a:rPr>
              <a:pPr fontAlgn="base">
                <a:spcBef>
                  <a:spcPct val="0"/>
                </a:spcBef>
                <a:spcAft>
                  <a:spcPct val="0"/>
                </a:spcAft>
              </a:pPr>
              <a:t>2</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65163C-109D-4980-9B91-AA6817D70598}" type="slidenum">
              <a:rPr lang="en-US">
                <a:cs typeface="Arial" charset="0"/>
              </a:rPr>
              <a:pPr fontAlgn="base">
                <a:spcBef>
                  <a:spcPct val="0"/>
                </a:spcBef>
                <a:spcAft>
                  <a:spcPct val="0"/>
                </a:spcAft>
              </a:pPr>
              <a:t>18</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D55D71-15FB-4D76-82F7-583350D43105}" type="slidenum">
              <a:rPr lang="en-US">
                <a:cs typeface="Arial" charset="0"/>
              </a:rPr>
              <a:pPr fontAlgn="base">
                <a:spcBef>
                  <a:spcPct val="0"/>
                </a:spcBef>
                <a:spcAft>
                  <a:spcPct val="0"/>
                </a:spcAft>
              </a:pPr>
              <a:t>19</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1FE543-5BD7-421B-8C61-1B90FCE6AD71}" type="slidenum">
              <a:rPr lang="en-US">
                <a:cs typeface="Arial" charset="0"/>
              </a:rPr>
              <a:pPr fontAlgn="base">
                <a:spcBef>
                  <a:spcPct val="0"/>
                </a:spcBef>
                <a:spcAft>
                  <a:spcPct val="0"/>
                </a:spcAft>
              </a:pPr>
              <a:t>20</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BBCD486-4230-4DCD-B90C-C57ABDD3E178}" type="slidenum">
              <a:rPr lang="en-US">
                <a:cs typeface="Arial" charset="0"/>
              </a:rPr>
              <a:pPr fontAlgn="base">
                <a:spcBef>
                  <a:spcPct val="0"/>
                </a:spcBef>
                <a:spcAft>
                  <a:spcPct val="0"/>
                </a:spcAft>
              </a:pPr>
              <a:t>22</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9870B7-679E-4CE4-86FE-06EC2712C77B}" type="slidenum">
              <a:rPr lang="en-US">
                <a:cs typeface="Arial" charset="0"/>
              </a:rPr>
              <a:pPr fontAlgn="base">
                <a:spcBef>
                  <a:spcPct val="0"/>
                </a:spcBef>
                <a:spcAft>
                  <a:spcPct val="0"/>
                </a:spcAft>
              </a:pPr>
              <a:t>23</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D9C3FD-5938-47FC-8225-9419B0BCCD35}" type="slidenum">
              <a:rPr lang="en-US">
                <a:cs typeface="Arial" charset="0"/>
              </a:rPr>
              <a:pPr fontAlgn="base">
                <a:spcBef>
                  <a:spcPct val="0"/>
                </a:spcBef>
                <a:spcAft>
                  <a:spcPct val="0"/>
                </a:spcAft>
              </a:pPr>
              <a:t>24</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9F701-A9A9-473F-B6EC-8C6CEAEF2B09}" type="slidenum">
              <a:rPr lang="en-US">
                <a:cs typeface="Arial" charset="0"/>
              </a:rPr>
              <a:pPr fontAlgn="base">
                <a:spcBef>
                  <a:spcPct val="0"/>
                </a:spcBef>
                <a:spcAft>
                  <a:spcPct val="0"/>
                </a:spcAft>
              </a:pPr>
              <a:t>7</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29EF29-16DA-4F23-8A8A-B209F958131B}" type="slidenum">
              <a:rPr lang="en-US">
                <a:cs typeface="Arial" charset="0"/>
              </a:rPr>
              <a:pPr fontAlgn="base">
                <a:spcBef>
                  <a:spcPct val="0"/>
                </a:spcBef>
                <a:spcAft>
                  <a:spcPct val="0"/>
                </a:spcAft>
              </a:pPr>
              <a:t>11</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FEBCCD-9A83-4CE4-BC93-96696815AC88}" type="slidenum">
              <a:rPr lang="en-US">
                <a:cs typeface="Arial" charset="0"/>
              </a:rPr>
              <a:pPr fontAlgn="base">
                <a:spcBef>
                  <a:spcPct val="0"/>
                </a:spcBef>
                <a:spcAft>
                  <a:spcPct val="0"/>
                </a:spcAft>
              </a:pPr>
              <a:t>12</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A4500A-D444-43C0-96BF-D22248C26541}" type="slidenum">
              <a:rPr lang="en-US">
                <a:cs typeface="Arial" charset="0"/>
              </a:rPr>
              <a:pPr fontAlgn="base">
                <a:spcBef>
                  <a:spcPct val="0"/>
                </a:spcBef>
                <a:spcAft>
                  <a:spcPct val="0"/>
                </a:spcAft>
              </a:pPr>
              <a:t>13</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589721-86BC-4864-90BD-656914B6AD42}" type="slidenum">
              <a:rPr lang="en-US">
                <a:cs typeface="Arial" charset="0"/>
              </a:rPr>
              <a:pPr fontAlgn="base">
                <a:spcBef>
                  <a:spcPct val="0"/>
                </a:spcBef>
                <a:spcAft>
                  <a:spcPct val="0"/>
                </a:spcAft>
              </a:pPr>
              <a:t>14</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0C99DE-5938-4E54-B667-9BEA05A41739}" type="slidenum">
              <a:rPr lang="en-US">
                <a:cs typeface="Arial" charset="0"/>
              </a:rPr>
              <a:pPr fontAlgn="base">
                <a:spcBef>
                  <a:spcPct val="0"/>
                </a:spcBef>
                <a:spcAft>
                  <a:spcPct val="0"/>
                </a:spcAft>
              </a:pPr>
              <a:t>15</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B3D5A2-DFEE-48FB-B703-66F9017CA5E2}" type="slidenum">
              <a:rPr lang="en-US">
                <a:cs typeface="Arial" charset="0"/>
              </a:rPr>
              <a:pPr fontAlgn="base">
                <a:spcBef>
                  <a:spcPct val="0"/>
                </a:spcBef>
                <a:spcAft>
                  <a:spcPct val="0"/>
                </a:spcAft>
              </a:pPr>
              <a:t>16</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8E8DBD-C313-4D51-A204-44D764D21A64}" type="slidenum">
              <a:rPr lang="en-US">
                <a:cs typeface="Arial" charset="0"/>
              </a:rPr>
              <a:pPr fontAlgn="base">
                <a:spcBef>
                  <a:spcPct val="0"/>
                </a:spcBef>
                <a:spcAft>
                  <a:spcPct val="0"/>
                </a:spcAft>
              </a:pPr>
              <a:t>17</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elestia-R1---OverlayTitle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ctrTitle"/>
          </p:nvPr>
        </p:nvSpPr>
        <p:spPr>
          <a:xfrm>
            <a:off x="3962399" y="1964267"/>
            <a:ext cx="7197726" cy="2421464"/>
          </a:xfrm>
        </p:spPr>
        <p:txBody>
          <a:bodyPr anchor="b"/>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a:xfrm>
            <a:off x="8932863" y="5870575"/>
            <a:ext cx="1600200" cy="377825"/>
          </a:xfrm>
        </p:spPr>
        <p:txBody>
          <a:bodyPr/>
          <a:lstStyle>
            <a:lvl1pPr>
              <a:defRPr/>
            </a:lvl1pPr>
          </a:lstStyle>
          <a:p>
            <a:pPr>
              <a:defRPr/>
            </a:pPr>
            <a:fld id="{FF217AF1-7A8B-4785-9439-E3B83107DDB5}" type="datetimeFigureOut">
              <a:rPr lang="en-US"/>
              <a:pPr>
                <a:defRPr/>
              </a:pPr>
              <a:t>4/2/2014</a:t>
            </a:fld>
            <a:endParaRPr lang="en-US"/>
          </a:p>
        </p:txBody>
      </p:sp>
      <p:sp>
        <p:nvSpPr>
          <p:cNvPr id="6" name="Footer Placeholder 4"/>
          <p:cNvSpPr>
            <a:spLocks noGrp="1"/>
          </p:cNvSpPr>
          <p:nvPr>
            <p:ph type="ftr" sz="quarter" idx="11"/>
          </p:nvPr>
        </p:nvSpPr>
        <p:spPr>
          <a:xfrm>
            <a:off x="3962400" y="5870575"/>
            <a:ext cx="4894263" cy="377825"/>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10609263" y="5870575"/>
            <a:ext cx="550862" cy="377825"/>
          </a:xfrm>
        </p:spPr>
        <p:txBody>
          <a:bodyPr/>
          <a:lstStyle>
            <a:lvl1pPr>
              <a:defRPr/>
            </a:lvl1pPr>
          </a:lstStyle>
          <a:p>
            <a:pPr>
              <a:defRPr/>
            </a:pPr>
            <a:fld id="{AB43CC35-7DE8-46D9-A03A-0EF4211E3D5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5" name="Picture 7"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0" y="4732865"/>
            <a:ext cx="10131427" cy="566738"/>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DBB3EF88-7928-41EF-9F4E-D309BA323AFD}" type="datetimeFigureOut">
              <a:rPr lang="en-US"/>
              <a:pPr>
                <a:defRPr/>
              </a:pPr>
              <a:t>4/2/2014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61C4A52-8B4B-42DD-8F83-38D5FFD59A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1" y="609601"/>
            <a:ext cx="10131427" cy="3124199"/>
          </a:xfrm>
        </p:spPr>
        <p:txBody>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49012EF-04E3-42A9-BE15-998654C948ED}"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D1D26B-E527-4A0A-A28F-D629F61FCD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5" name="Picture 10"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6" name="TextBox 12"/>
          <p:cNvSpPr txBox="1"/>
          <p:nvPr/>
        </p:nvSpPr>
        <p:spPr>
          <a:xfrm>
            <a:off x="10237788" y="27432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cs typeface="+mn-cs"/>
              </a:rPr>
              <a:t>”</a:t>
            </a:r>
          </a:p>
        </p:txBody>
      </p:sp>
      <p:sp>
        <p:nvSpPr>
          <p:cNvPr id="7" name="TextBox 13"/>
          <p:cNvSpPr txBox="1"/>
          <p:nvPr/>
        </p:nvSpPr>
        <p:spPr>
          <a:xfrm>
            <a:off x="488950" y="823913"/>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cs typeface="+mn-cs"/>
              </a:rPr>
              <a:t>“</a:t>
            </a:r>
          </a:p>
        </p:txBody>
      </p:sp>
      <p:sp>
        <p:nvSpPr>
          <p:cNvPr id="16" name="Title 1"/>
          <p:cNvSpPr>
            <a:spLocks noGrp="1"/>
          </p:cNvSpPr>
          <p:nvPr>
            <p:ph type="title"/>
          </p:nvPr>
        </p:nvSpPr>
        <p:spPr>
          <a:xfrm>
            <a:off x="992267" y="609601"/>
            <a:ext cx="9550399" cy="2743199"/>
          </a:xfrm>
        </p:spPr>
        <p:txBody>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25336A7B-6B27-4F5B-AF43-B7CDB44FD9A3}" type="datetimeFigureOut">
              <a:rPr lang="en-US"/>
              <a:pPr>
                <a:defRPr/>
              </a:pPr>
              <a:t>4/2/2014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CF3C4561-1989-4825-AA7A-F1C0CE2D881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2" y="3308581"/>
            <a:ext cx="10131425" cy="1468800"/>
          </a:xfrm>
        </p:spPr>
        <p:txBody>
          <a:bodyPr anchor="b"/>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FCD8-EA89-4096-B7F6-E861141C3151}"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D02A8A-0929-4225-B240-B795F48BC0D8}"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5" name="Picture 10"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6" name="TextBox 12"/>
          <p:cNvSpPr txBox="1"/>
          <p:nvPr/>
        </p:nvSpPr>
        <p:spPr>
          <a:xfrm>
            <a:off x="10237788" y="27432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cs typeface="+mn-cs"/>
              </a:rPr>
              <a:t>”</a:t>
            </a:r>
          </a:p>
        </p:txBody>
      </p:sp>
      <p:sp>
        <p:nvSpPr>
          <p:cNvPr id="7" name="TextBox 13"/>
          <p:cNvSpPr txBox="1"/>
          <p:nvPr/>
        </p:nvSpPr>
        <p:spPr>
          <a:xfrm>
            <a:off x="488950" y="823913"/>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cs typeface="+mn-cs"/>
              </a:rPr>
              <a:t>“</a:t>
            </a:r>
          </a:p>
        </p:txBody>
      </p:sp>
      <p:sp>
        <p:nvSpPr>
          <p:cNvPr id="16" name="Title 1"/>
          <p:cNvSpPr>
            <a:spLocks noGrp="1"/>
          </p:cNvSpPr>
          <p:nvPr>
            <p:ph type="title"/>
          </p:nvPr>
        </p:nvSpPr>
        <p:spPr>
          <a:xfrm>
            <a:off x="992267" y="609601"/>
            <a:ext cx="9550399" cy="2743199"/>
          </a:xfrm>
        </p:spPr>
        <p:txBody>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rtlCol="0" anchor="b">
            <a:normAutofit/>
          </a:bodyPr>
          <a:lstStyle>
            <a:lvl1pPr>
              <a:buNone/>
              <a:defRPr lang="en-US" sz="2400" b="0" cap="none" dirty="0">
                <a:ln w="3175" cmpd="sng">
                  <a:noFill/>
                </a:ln>
                <a:solidFill>
                  <a:schemeClr val="tx1"/>
                </a:solidFill>
                <a:effectLst/>
              </a:defRPr>
            </a:lvl1pPr>
          </a:lstStyle>
          <a:p>
            <a:pPr lvl="0"/>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0C86D8DC-6319-4144-81E8-292674F12CB6}" type="datetimeFigureOut">
              <a:rPr lang="en-US"/>
              <a:pPr>
                <a:defRPr/>
              </a:pPr>
              <a:t>4/2/2014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A72AB069-E838-49A4-ADA2-19EB71B428F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5" name="Picture 7"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1" y="609601"/>
            <a:ext cx="10131427" cy="2743199"/>
          </a:xfrm>
        </p:spPr>
        <p:txBody>
          <a:bodyPr/>
          <a:lstStyle>
            <a:lvl1pPr>
              <a:defRPr lang="en-US" b="0" dirty="0"/>
            </a:lvl1pPr>
          </a:lstStyle>
          <a:p>
            <a:pPr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rtlCol="0" anchor="b">
            <a:normAutofit/>
          </a:bodyPr>
          <a:lstStyle>
            <a:lvl1pPr>
              <a:buNone/>
              <a:defRPr lang="en-US" sz="2800" b="0" cap="none" dirty="0">
                <a:ln w="3175" cmpd="sng">
                  <a:noFill/>
                </a:ln>
                <a:solidFill>
                  <a:schemeClr val="tx1"/>
                </a:solidFill>
                <a:effectLst/>
              </a:defRPr>
            </a:lvl1pPr>
          </a:lstStyle>
          <a:p>
            <a:pPr lvl="0"/>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4"/>
          </p:nvPr>
        </p:nvSpPr>
        <p:spPr/>
        <p:txBody>
          <a:bodyPr/>
          <a:lstStyle>
            <a:lvl1pPr>
              <a:defRPr/>
            </a:lvl1pPr>
          </a:lstStyle>
          <a:p>
            <a:pPr>
              <a:defRPr/>
            </a:pPr>
            <a:fld id="{8F94CAA6-60CA-491E-AFDF-DD85FCED7266}" type="datetimeFigureOut">
              <a:rPr lang="en-US"/>
              <a:pPr>
                <a:defRPr/>
              </a:pPr>
              <a:t>4/2/2014</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A9AC05C2-569B-40F5-BE4F-3255ADE68B1E}"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C68F1DFB-652F-4348-AB45-ABA6C94DBCD9}"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1F0915-86C9-4B1F-BFB1-DEE5703D3F73}"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BF11EAAD-3C6B-4440-B512-05D373F261E0}"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1D91A9-01AF-4152-94E3-C20F889BDCD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CEF10791-27A7-4656-844E-F24003AF60A1}"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2BAEFA-78D9-4EE1-A366-FA34F58EA1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3419B9-1C74-426F-BF2A-B89DD50FD880}" type="datetimeFigureOut">
              <a:rPr lang="en-US"/>
              <a:pPr>
                <a:defRPr/>
              </a:pPr>
              <a:t>4/2/2014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E37DB7-7394-412A-A540-062FE599A95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7"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A59440C1-9ACA-4AB9-89F8-E9152B3DBCE3}" type="datetimeFigureOut">
              <a:rPr lang="en-US"/>
              <a:pPr>
                <a:defRPr/>
              </a:pPr>
              <a:t>4/2/2014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771B3130-5BCD-4557-ADDB-D43B4384B0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EAE33E14-80F9-4B32-8F02-80315ED9097C}" type="datetimeFigureOut">
              <a:rPr lang="en-US"/>
              <a:pPr>
                <a:defRPr/>
              </a:pPr>
              <a:t>4/2/2014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6A19B33-72FB-4428-8C83-AD5ED65761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5"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fld id="{B18C1915-150A-4D44-B6DE-006FA353AAED}" type="datetimeFigureOut">
              <a:rPr lang="en-US"/>
              <a:pPr>
                <a:defRPr/>
              </a:pPr>
              <a:t>4/2/2014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4756430E-6A10-40C6-8014-935184E1543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4"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pPr>
              <a:defRPr/>
            </a:pPr>
            <a:fld id="{B25B5E0B-5029-4CCA-84F1-FB74109B7E6F}" type="datetimeFigureOut">
              <a:rPr lang="en-US"/>
              <a:pPr>
                <a:defRPr/>
              </a:pPr>
              <a:t>4/2/2014</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4F938175-1895-4A58-B93C-1CF8F2B947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0" y="2074333"/>
            <a:ext cx="3680885" cy="13716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50BADABC-69A0-4853-8A57-EA84ECEBB1CE}" type="datetimeFigureOut">
              <a:rPr lang="en-US"/>
              <a:pPr>
                <a:defRPr/>
              </a:pPr>
              <a:t>4/2/2014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D0107CA2-47AE-4D3D-9B29-C7536ADCE0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7" descr="Celestia-R1---OverlayContentH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sp>
        <p:nvSpPr>
          <p:cNvPr id="2" name="Title 1"/>
          <p:cNvSpPr>
            <a:spLocks noGrp="1"/>
          </p:cNvSpPr>
          <p:nvPr>
            <p:ph type="title"/>
          </p:nvPr>
        </p:nvSpPr>
        <p:spPr>
          <a:xfrm>
            <a:off x="685800" y="1600200"/>
            <a:ext cx="6164653" cy="1371600"/>
          </a:xfrm>
        </p:spPr>
        <p:txBody>
          <a:bodyPr anchor="b"/>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30B188B9-7B32-4566-A9CB-29D48AE71CB9}" type="datetimeFigureOut">
              <a:rPr lang="en-US"/>
              <a:pPr>
                <a:defRPr/>
              </a:pPr>
              <a:t>4/2/2014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2780D06-9292-4A13-ACDE-980FF5EF43C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09600"/>
            <a:ext cx="10131425" cy="1455738"/>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685800" y="2141538"/>
            <a:ext cx="10131425" cy="36496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589963" y="5870575"/>
            <a:ext cx="1600200" cy="377825"/>
          </a:xfrm>
          <a:prstGeom prst="rect">
            <a:avLst/>
          </a:prstGeom>
        </p:spPr>
        <p:txBody>
          <a:bodyPr vert="horz" lIns="91440" tIns="45720" rIns="91440" bIns="45720" rtlCol="0" anchor="ctr"/>
          <a:lstStyle>
            <a:lvl1pPr algn="r" fontAlgn="auto">
              <a:spcBef>
                <a:spcPts val="0"/>
              </a:spcBef>
              <a:spcAft>
                <a:spcPts val="0"/>
              </a:spcAft>
              <a:defRPr sz="1000" b="0" i="0" dirty="0">
                <a:solidFill>
                  <a:schemeClr val="tx1"/>
                </a:solidFill>
                <a:effectLst/>
                <a:latin typeface="+mn-lt"/>
                <a:cs typeface="+mn-cs"/>
              </a:defRPr>
            </a:lvl1pPr>
          </a:lstStyle>
          <a:p>
            <a:pPr>
              <a:defRPr/>
            </a:pPr>
            <a:fld id="{EAFFF97B-18E1-4F94-965F-1B98E9DF7605}" type="datetimeFigureOut">
              <a:rPr lang="en-US"/>
              <a:pPr>
                <a:defRPr/>
              </a:pPr>
              <a:t>4/2/2014</a:t>
            </a:fld>
            <a:endParaRPr lang="en-US"/>
          </a:p>
        </p:txBody>
      </p:sp>
      <p:sp>
        <p:nvSpPr>
          <p:cNvPr id="5" name="Footer Placeholder 4"/>
          <p:cNvSpPr>
            <a:spLocks noGrp="1"/>
          </p:cNvSpPr>
          <p:nvPr>
            <p:ph type="ftr" sz="quarter" idx="3"/>
          </p:nvPr>
        </p:nvSpPr>
        <p:spPr>
          <a:xfrm>
            <a:off x="685800" y="5870575"/>
            <a:ext cx="7827963" cy="377825"/>
          </a:xfrm>
          <a:prstGeom prst="rect">
            <a:avLst/>
          </a:prstGeom>
        </p:spPr>
        <p:txBody>
          <a:bodyPr vert="horz" lIns="91440" tIns="45720" rIns="91440" bIns="45720" rtlCol="0" anchor="ctr"/>
          <a:lstStyle>
            <a:lvl1pPr algn="l" fontAlgn="auto">
              <a:spcBef>
                <a:spcPts val="0"/>
              </a:spcBef>
              <a:spcAft>
                <a:spcPts val="0"/>
              </a:spcAft>
              <a:defRPr sz="1000" b="0" i="0" dirty="0">
                <a:solidFill>
                  <a:schemeClr val="tx1"/>
                </a:solidFill>
                <a:effectLst/>
                <a:latin typeface="+mn-lt"/>
                <a:cs typeface="+mn-cs"/>
              </a:defRPr>
            </a:lvl1pPr>
          </a:lstStyle>
          <a:p>
            <a:pPr>
              <a:defRPr/>
            </a:pPr>
            <a:endParaRPr lang="en-US"/>
          </a:p>
        </p:txBody>
      </p:sp>
      <p:sp>
        <p:nvSpPr>
          <p:cNvPr id="6" name="Slide Number Placeholder 5"/>
          <p:cNvSpPr>
            <a:spLocks noGrp="1"/>
          </p:cNvSpPr>
          <p:nvPr>
            <p:ph type="sldNum" sz="quarter" idx="4"/>
          </p:nvPr>
        </p:nvSpPr>
        <p:spPr>
          <a:xfrm>
            <a:off x="10266363" y="5870575"/>
            <a:ext cx="550862" cy="377825"/>
          </a:xfrm>
          <a:prstGeom prst="rect">
            <a:avLst/>
          </a:prstGeom>
        </p:spPr>
        <p:txBody>
          <a:bodyPr vert="horz" lIns="91440" tIns="45720" rIns="91440" bIns="45720" rtlCol="0" anchor="ctr"/>
          <a:lstStyle>
            <a:lvl1pPr algn="r" fontAlgn="auto">
              <a:spcBef>
                <a:spcPts val="0"/>
              </a:spcBef>
              <a:spcAft>
                <a:spcPts val="0"/>
              </a:spcAft>
              <a:defRPr sz="1000" b="0" i="0" dirty="0">
                <a:solidFill>
                  <a:schemeClr val="tx1"/>
                </a:solidFill>
                <a:effectLst/>
                <a:latin typeface="+mn-lt"/>
                <a:cs typeface="+mn-cs"/>
              </a:defRPr>
            </a:lvl1pPr>
          </a:lstStyle>
          <a:p>
            <a:pPr>
              <a:defRPr/>
            </a:pPr>
            <a:fld id="{AF69D6B6-0FB7-4AA1-ABCD-86806DDA3188}"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65"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txStyles>
    <p:titleStyle>
      <a:lvl1pPr algn="l" defTabSz="457200" rtl="0" fontAlgn="base">
        <a:spcBef>
          <a:spcPct val="0"/>
        </a:spcBef>
        <a:spcAft>
          <a:spcPct val="0"/>
        </a:spcAft>
        <a:defRPr sz="3600" kern="1200" cap="all">
          <a:ln w="3175" cmpd="sng">
            <a:noFill/>
          </a:ln>
          <a:solidFill>
            <a:schemeClr val="tx1"/>
          </a:solidFill>
          <a:latin typeface="+mj-lt"/>
          <a:ea typeface="+mj-ea"/>
          <a:cs typeface="+mj-cs"/>
        </a:defRPr>
      </a:lvl1pPr>
      <a:lvl2pPr algn="l" defTabSz="457200" rtl="0" fontAlgn="base">
        <a:spcBef>
          <a:spcPct val="0"/>
        </a:spcBef>
        <a:spcAft>
          <a:spcPct val="0"/>
        </a:spcAft>
        <a:defRPr sz="3600">
          <a:solidFill>
            <a:schemeClr val="tx1"/>
          </a:solidFill>
          <a:latin typeface="Calibri Light"/>
        </a:defRPr>
      </a:lvl2pPr>
      <a:lvl3pPr algn="l" defTabSz="457200" rtl="0" fontAlgn="base">
        <a:spcBef>
          <a:spcPct val="0"/>
        </a:spcBef>
        <a:spcAft>
          <a:spcPct val="0"/>
        </a:spcAft>
        <a:defRPr sz="3600">
          <a:solidFill>
            <a:schemeClr val="tx1"/>
          </a:solidFill>
          <a:latin typeface="Calibri Light"/>
        </a:defRPr>
      </a:lvl3pPr>
      <a:lvl4pPr algn="l" defTabSz="457200" rtl="0" fontAlgn="base">
        <a:spcBef>
          <a:spcPct val="0"/>
        </a:spcBef>
        <a:spcAft>
          <a:spcPct val="0"/>
        </a:spcAft>
        <a:defRPr sz="3600">
          <a:solidFill>
            <a:schemeClr val="tx1"/>
          </a:solidFill>
          <a:latin typeface="Calibri Light"/>
        </a:defRPr>
      </a:lvl4pPr>
      <a:lvl5pPr algn="l" defTabSz="457200" rtl="0" fontAlgn="base">
        <a:spcBef>
          <a:spcPct val="0"/>
        </a:spcBef>
        <a:spcAft>
          <a:spcPct val="0"/>
        </a:spcAft>
        <a:defRPr sz="3600">
          <a:solidFill>
            <a:schemeClr val="tx1"/>
          </a:solidFill>
          <a:latin typeface="Calibri Light"/>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fontAlgn="base">
        <a:spcBef>
          <a:spcPct val="0"/>
        </a:spcBef>
        <a:spcAft>
          <a:spcPts val="1000"/>
        </a:spcAft>
        <a:buClr>
          <a:schemeClr val="tx1"/>
        </a:buClr>
        <a:buSzPct val="100000"/>
        <a:buFont typeface="Arial" charset="0"/>
        <a:buChar char="•"/>
        <a:defRPr kern="1200">
          <a:solidFill>
            <a:schemeClr val="tx1"/>
          </a:solidFill>
          <a:latin typeface="+mn-lt"/>
          <a:ea typeface="+mn-ea"/>
          <a:cs typeface="+mn-cs"/>
        </a:defRPr>
      </a:lvl1pPr>
      <a:lvl2pPr marL="742950" indent="-285750" algn="l" defTabSz="457200" rtl="0" fontAlgn="base">
        <a:spcBef>
          <a:spcPct val="0"/>
        </a:spcBef>
        <a:spcAft>
          <a:spcPts val="1000"/>
        </a:spcAft>
        <a:buClr>
          <a:schemeClr val="tx1"/>
        </a:buClr>
        <a:buSzPct val="100000"/>
        <a:buFont typeface="Arial" charset="0"/>
        <a:buChar char="•"/>
        <a:defRPr sz="1600" kern="1200">
          <a:solidFill>
            <a:schemeClr val="tx1"/>
          </a:solidFill>
          <a:latin typeface="+mn-lt"/>
          <a:ea typeface="+mn-ea"/>
          <a:cs typeface="+mn-cs"/>
        </a:defRPr>
      </a:lvl2pPr>
      <a:lvl3pPr marL="1200150" indent="-285750" algn="l" defTabSz="457200" rtl="0" fontAlgn="base">
        <a:spcBef>
          <a:spcPct val="0"/>
        </a:spcBef>
        <a:spcAft>
          <a:spcPts val="1000"/>
        </a:spcAft>
        <a:buClr>
          <a:schemeClr val="tx1"/>
        </a:buClr>
        <a:buSzPct val="100000"/>
        <a:buFont typeface="Arial" charset="0"/>
        <a:buChar char="•"/>
        <a:defRPr sz="1400" kern="1200">
          <a:solidFill>
            <a:schemeClr val="tx1"/>
          </a:solidFill>
          <a:latin typeface="+mn-lt"/>
          <a:ea typeface="+mn-ea"/>
          <a:cs typeface="+mn-cs"/>
        </a:defRPr>
      </a:lvl3pPr>
      <a:lvl4pPr marL="1543050" indent="-171450" algn="l" defTabSz="457200" rtl="0" fontAlgn="base">
        <a:spcBef>
          <a:spcPct val="0"/>
        </a:spcBef>
        <a:spcAft>
          <a:spcPts val="1000"/>
        </a:spcAft>
        <a:buClr>
          <a:schemeClr val="tx1"/>
        </a:buClr>
        <a:buSzPct val="100000"/>
        <a:buFont typeface="Arial" charset="0"/>
        <a:buChar char="•"/>
        <a:defRPr sz="1200" kern="1200">
          <a:solidFill>
            <a:schemeClr val="tx1"/>
          </a:solidFill>
          <a:latin typeface="+mn-lt"/>
          <a:ea typeface="+mn-ea"/>
          <a:cs typeface="+mn-cs"/>
        </a:defRPr>
      </a:lvl4pPr>
      <a:lvl5pPr marL="2000250" indent="-171450" algn="l" defTabSz="457200" rtl="0" fontAlgn="base">
        <a:spcBef>
          <a:spcPct val="0"/>
        </a:spcBef>
        <a:spcAft>
          <a:spcPts val="1000"/>
        </a:spcAft>
        <a:buClr>
          <a:schemeClr val="tx1"/>
        </a:buClr>
        <a:buSzPct val="100000"/>
        <a:buFont typeface="Arial" charset="0"/>
        <a:buChar char="•"/>
        <a:defRPr sz="1200" kern="1200">
          <a:solidFill>
            <a:schemeClr val="tx1"/>
          </a:solidFill>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1.jpe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48138" y="781050"/>
            <a:ext cx="6826250" cy="2071688"/>
          </a:xfrm>
        </p:spPr>
        <p:txBody>
          <a:bodyPr>
            <a:normAutofit fontScale="90000"/>
          </a:bodyPr>
          <a:lstStyle/>
          <a:p>
            <a:pPr fontAlgn="auto">
              <a:spcAft>
                <a:spcPts val="0"/>
              </a:spcAft>
              <a:defRPr/>
            </a:pPr>
            <a:r>
              <a:rPr lang="en-US" dirty="0" smtClean="0"/>
              <a:t>PA Core Writing Standards:</a:t>
            </a:r>
            <a:br>
              <a:rPr lang="en-US" dirty="0" smtClean="0"/>
            </a:br>
            <a:r>
              <a:rPr lang="en-US" dirty="0" smtClean="0"/>
              <a:t>Get it Write!</a:t>
            </a:r>
            <a:endParaRPr lang="en-US" dirty="0"/>
          </a:p>
        </p:txBody>
      </p:sp>
      <p:sp>
        <p:nvSpPr>
          <p:cNvPr id="3" name="Subtitle 2"/>
          <p:cNvSpPr>
            <a:spLocks noGrp="1"/>
          </p:cNvSpPr>
          <p:nvPr>
            <p:ph type="subTitle" idx="1"/>
          </p:nvPr>
        </p:nvSpPr>
        <p:spPr>
          <a:xfrm>
            <a:off x="3962400" y="4386263"/>
            <a:ext cx="7197725" cy="1404937"/>
          </a:xfrm>
        </p:spPr>
        <p:txBody>
          <a:bodyPr rtlCol="0">
            <a:noAutofit/>
          </a:bodyPr>
          <a:lstStyle/>
          <a:p>
            <a:pPr fontAlgn="auto">
              <a:spcBef>
                <a:spcPts val="0"/>
              </a:spcBef>
              <a:buFont typeface="Arial"/>
              <a:buNone/>
              <a:defRPr/>
            </a:pPr>
            <a:r>
              <a:rPr lang="en-US" sz="2800" dirty="0" smtClean="0"/>
              <a:t>IU8 PIIC Coaching Workshop</a:t>
            </a:r>
          </a:p>
          <a:p>
            <a:pPr fontAlgn="auto">
              <a:spcBef>
                <a:spcPts val="0"/>
              </a:spcBef>
              <a:buFont typeface="Arial"/>
              <a:buNone/>
              <a:defRPr/>
            </a:pPr>
            <a:r>
              <a:rPr lang="en-US" sz="2800" dirty="0" smtClean="0"/>
              <a:t>Diane Hubona</a:t>
            </a:r>
          </a:p>
          <a:p>
            <a:pPr fontAlgn="auto">
              <a:spcBef>
                <a:spcPts val="0"/>
              </a:spcBef>
              <a:buFont typeface="Arial"/>
              <a:buNone/>
              <a:defRPr/>
            </a:pPr>
            <a:r>
              <a:rPr lang="en-US" sz="2800" dirty="0" smtClean="0"/>
              <a:t>IU8 PIIC Mentor</a:t>
            </a:r>
          </a:p>
          <a:p>
            <a:pPr fontAlgn="auto">
              <a:spcBef>
                <a:spcPts val="0"/>
              </a:spcBef>
              <a:buFont typeface="Arial"/>
              <a:buNone/>
              <a:defRPr/>
            </a:pPr>
            <a:r>
              <a:rPr lang="en-US" sz="2800" dirty="0" smtClean="0"/>
              <a:t>April 2, 2014</a:t>
            </a:r>
            <a:endParaRPr lang="en-US" sz="2800" dirty="0"/>
          </a:p>
        </p:txBody>
      </p:sp>
      <p:pic>
        <p:nvPicPr>
          <p:cNvPr id="20483" name="Picture 3"/>
          <p:cNvPicPr>
            <a:picLocks noChangeAspect="1"/>
          </p:cNvPicPr>
          <p:nvPr/>
        </p:nvPicPr>
        <p:blipFill>
          <a:blip r:embed="rId2"/>
          <a:srcRect/>
          <a:stretch>
            <a:fillRect/>
          </a:stretch>
        </p:blipFill>
        <p:spPr bwMode="auto">
          <a:xfrm>
            <a:off x="877888" y="95250"/>
            <a:ext cx="3270250" cy="3443288"/>
          </a:xfrm>
          <a:prstGeom prst="rect">
            <a:avLst/>
          </a:prstGeom>
          <a:noFill/>
          <a:ln w="9525">
            <a:noFill/>
            <a:miter lim="800000"/>
            <a:headEnd/>
            <a:tailEnd/>
          </a:ln>
        </p:spPr>
      </p:pic>
      <p:pic>
        <p:nvPicPr>
          <p:cNvPr id="20484" name="Picture 4"/>
          <p:cNvPicPr>
            <a:picLocks noChangeAspect="1"/>
          </p:cNvPicPr>
          <p:nvPr/>
        </p:nvPicPr>
        <p:blipFill>
          <a:blip r:embed="rId3"/>
          <a:srcRect/>
          <a:stretch>
            <a:fillRect/>
          </a:stretch>
        </p:blipFill>
        <p:spPr bwMode="auto">
          <a:xfrm>
            <a:off x="1500188" y="4224338"/>
            <a:ext cx="2794000" cy="2382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Collins Types 1-5 Writing rewind!</a:t>
            </a:r>
            <a:endParaRPr lang="en-US" dirty="0"/>
          </a:p>
        </p:txBody>
      </p:sp>
      <p:sp>
        <p:nvSpPr>
          <p:cNvPr id="31746" name="Content Placeholder 2"/>
          <p:cNvSpPr>
            <a:spLocks noGrp="1"/>
          </p:cNvSpPr>
          <p:nvPr>
            <p:ph idx="1"/>
          </p:nvPr>
        </p:nvSpPr>
        <p:spPr/>
        <p:txBody>
          <a:bodyPr/>
          <a:lstStyle/>
          <a:p>
            <a:r>
              <a:rPr lang="en-US" sz="4000" smtClean="0"/>
              <a:t>Quotation Mingle…</a:t>
            </a:r>
          </a:p>
          <a:p>
            <a:endParaRPr lang="en-US" sz="4000" smtClean="0"/>
          </a:p>
          <a:p>
            <a:r>
              <a:rPr lang="en-US" sz="4000" smtClean="0"/>
              <a:t>Hand Up, Pair Up, Share Up</a:t>
            </a:r>
            <a:r>
              <a:rPr lang="en-US"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fontAlgn="auto">
              <a:spcAft>
                <a:spcPts val="0"/>
              </a:spcAft>
              <a:defRPr/>
            </a:pPr>
            <a:r>
              <a:rPr lang="en-US" smtClean="0"/>
              <a:t>Type One Writing</a:t>
            </a:r>
            <a:r>
              <a:rPr lang="en-US"/>
              <a:t/>
            </a:r>
            <a:br>
              <a:rPr lang="en-US"/>
            </a:br>
            <a:r>
              <a:rPr lang="en-US" sz="2800" i="1"/>
              <a:t>Open-ended quick-write—no “correct” answer</a:t>
            </a:r>
          </a:p>
        </p:txBody>
      </p:sp>
      <p:sp>
        <p:nvSpPr>
          <p:cNvPr id="21507" name="Rectangle 2"/>
          <p:cNvSpPr>
            <a:spLocks noGrp="1"/>
          </p:cNvSpPr>
          <p:nvPr>
            <p:ph idx="1"/>
          </p:nvPr>
        </p:nvSpPr>
        <p:spPr>
          <a:xfrm>
            <a:off x="2590800" y="1981200"/>
            <a:ext cx="7391400" cy="4114800"/>
          </a:xfrm>
        </p:spPr>
        <p:txBody>
          <a:bodyPr rtlCol="0">
            <a:normAutofit lnSpcReduction="10000"/>
          </a:bodyPr>
          <a:lstStyle/>
          <a:p>
            <a:pPr fontAlgn="auto">
              <a:spcBef>
                <a:spcPts val="0"/>
              </a:spcBef>
              <a:buFont typeface="Wingdings" panose="05000000000000000000" pitchFamily="2" charset="2"/>
              <a:buNone/>
              <a:defRPr/>
            </a:pPr>
            <a:endParaRPr lang="en-US" sz="3200" dirty="0"/>
          </a:p>
          <a:p>
            <a:pPr fontAlgn="auto">
              <a:spcBef>
                <a:spcPts val="0"/>
              </a:spcBef>
              <a:buFont typeface="Arial"/>
              <a:buChar char="•"/>
              <a:defRPr/>
            </a:pPr>
            <a:r>
              <a:rPr lang="en-US" sz="3200" dirty="0" smtClean="0"/>
              <a:t>Fluency and getting ideas on paper</a:t>
            </a:r>
          </a:p>
          <a:p>
            <a:pPr fontAlgn="auto">
              <a:spcBef>
                <a:spcPts val="0"/>
              </a:spcBef>
              <a:buFont typeface="Arial"/>
              <a:buChar char="•"/>
              <a:defRPr/>
            </a:pPr>
            <a:r>
              <a:rPr lang="en-US" sz="3200" dirty="0" smtClean="0"/>
              <a:t>Quick and flexible</a:t>
            </a:r>
          </a:p>
          <a:p>
            <a:pPr fontAlgn="auto">
              <a:spcBef>
                <a:spcPts val="0"/>
              </a:spcBef>
              <a:buFont typeface="Arial"/>
              <a:buChar char="•"/>
              <a:defRPr/>
            </a:pPr>
            <a:r>
              <a:rPr lang="en-US" sz="3200" dirty="0" smtClean="0">
                <a:cs typeface="Times New Roman" panose="02020603050405020304" pitchFamily="18" charset="0"/>
              </a:rPr>
              <a:t>Sentences, questions, stream of consciousness</a:t>
            </a:r>
            <a:endParaRPr lang="en-US" sz="3200" dirty="0" smtClean="0">
              <a:cs typeface="Times New Roman" panose="02020603050405020304" pitchFamily="18" charset="0"/>
              <a:sym typeface="Wingdings" panose="05000000000000000000" pitchFamily="2" charset="2"/>
            </a:endParaRPr>
          </a:p>
          <a:p>
            <a:pPr fontAlgn="auto">
              <a:spcBef>
                <a:spcPts val="0"/>
              </a:spcBef>
              <a:buFont typeface="Arial"/>
              <a:buChar char="•"/>
              <a:defRPr/>
            </a:pPr>
            <a:r>
              <a:rPr lang="en-US" sz="3200" dirty="0" smtClean="0"/>
              <a:t>Consistent format—label and skip lines</a:t>
            </a:r>
          </a:p>
          <a:p>
            <a:pPr fontAlgn="auto">
              <a:spcBef>
                <a:spcPts val="0"/>
              </a:spcBef>
              <a:buFont typeface="Arial"/>
              <a:buChar char="•"/>
              <a:defRPr/>
            </a:pPr>
            <a:r>
              <a:rPr lang="en-US" sz="3200" dirty="0" smtClean="0"/>
              <a:t>Easily assessed</a:t>
            </a:r>
            <a:endParaRPr lang="en-US" sz="3200" dirty="0" smtClean="0">
              <a:cs typeface="Times New Roman" panose="02020603050405020304" pitchFamily="18" charset="0"/>
            </a:endParaRPr>
          </a:p>
          <a:p>
            <a:pPr fontAlgn="auto">
              <a:spcBef>
                <a:spcPts val="0"/>
              </a:spcBef>
              <a:buFont typeface="Wingdings" panose="05000000000000000000" pitchFamily="2" charset="2"/>
              <a:buNone/>
              <a:defRPr/>
            </a:pPr>
            <a:endParaRPr lang="en-US" dirty="0" smtClean="0"/>
          </a:p>
          <a:p>
            <a:pPr lvl="1" fontAlgn="auto">
              <a:spcBef>
                <a:spcPts val="0"/>
              </a:spcBef>
              <a:buFontTx/>
              <a:buNone/>
              <a:defRPr/>
            </a:pPr>
            <a:endParaRPr lang="en-US" dirty="0" smtClean="0"/>
          </a:p>
        </p:txBody>
      </p:sp>
      <p:sp>
        <p:nvSpPr>
          <p:cNvPr id="32771" name="TextBox 3"/>
          <p:cNvSpPr txBox="1">
            <a:spLocks noChangeArrowheads="1"/>
          </p:cNvSpPr>
          <p:nvPr/>
        </p:nvSpPr>
        <p:spPr bwMode="auto">
          <a:xfrm>
            <a:off x="6858000" y="6324600"/>
            <a:ext cx="19812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t>Type Two Writing</a:t>
            </a:r>
            <a:br>
              <a:rPr lang="en-US"/>
            </a:br>
            <a:r>
              <a:rPr lang="en-US" sz="2800" i="1"/>
              <a:t>Quick-write with a “right answer”—a quiz</a:t>
            </a:r>
          </a:p>
        </p:txBody>
      </p:sp>
      <p:sp>
        <p:nvSpPr>
          <p:cNvPr id="29699" name="Content Placeholder 2"/>
          <p:cNvSpPr>
            <a:spLocks noGrp="1"/>
          </p:cNvSpPr>
          <p:nvPr>
            <p:ph idx="1"/>
          </p:nvPr>
        </p:nvSpPr>
        <p:spPr>
          <a:xfrm>
            <a:off x="2590800" y="2133600"/>
            <a:ext cx="7391400" cy="4114800"/>
          </a:xfrm>
        </p:spPr>
        <p:txBody>
          <a:bodyPr rtlCol="0">
            <a:normAutofit lnSpcReduction="10000"/>
          </a:bodyPr>
          <a:lstStyle/>
          <a:p>
            <a:pPr fontAlgn="auto">
              <a:spcBef>
                <a:spcPts val="0"/>
              </a:spcBef>
              <a:buFont typeface="Arial"/>
              <a:buChar char="•"/>
              <a:defRPr/>
            </a:pPr>
            <a:r>
              <a:rPr lang="en-US" sz="3600" dirty="0" smtClean="0"/>
              <a:t>Fluency and formative assessment</a:t>
            </a:r>
          </a:p>
          <a:p>
            <a:pPr fontAlgn="auto">
              <a:spcBef>
                <a:spcPts val="0"/>
              </a:spcBef>
              <a:buFont typeface="Arial"/>
              <a:buChar char="•"/>
              <a:defRPr/>
            </a:pPr>
            <a:r>
              <a:rPr lang="en-US" sz="3600" dirty="0" smtClean="0"/>
              <a:t>Flexible, use any time</a:t>
            </a:r>
          </a:p>
          <a:p>
            <a:pPr fontAlgn="auto">
              <a:spcBef>
                <a:spcPts val="0"/>
              </a:spcBef>
              <a:buFont typeface="Arial"/>
              <a:buChar char="•"/>
              <a:defRPr/>
            </a:pPr>
            <a:r>
              <a:rPr lang="en-US" sz="3600" dirty="0" smtClean="0"/>
              <a:t>Consistent format—label and skip lines</a:t>
            </a:r>
          </a:p>
          <a:p>
            <a:pPr fontAlgn="auto">
              <a:spcBef>
                <a:spcPts val="0"/>
              </a:spcBef>
              <a:buFont typeface="Arial"/>
              <a:buChar char="•"/>
              <a:defRPr/>
            </a:pPr>
            <a:r>
              <a:rPr lang="en-US" sz="3600" dirty="0" smtClean="0"/>
              <a:t>Usually has a number in the prompt</a:t>
            </a:r>
          </a:p>
          <a:p>
            <a:pPr fontAlgn="auto">
              <a:spcBef>
                <a:spcPts val="0"/>
              </a:spcBef>
              <a:buFont typeface="Arial"/>
              <a:buChar char="•"/>
              <a:defRPr/>
            </a:pPr>
            <a:r>
              <a:rPr lang="en-US" sz="3600" dirty="0" smtClean="0"/>
              <a:t>Simple, informal assessment</a:t>
            </a:r>
          </a:p>
          <a:p>
            <a:pPr fontAlgn="auto">
              <a:spcBef>
                <a:spcPts val="0"/>
              </a:spcBef>
              <a:buFont typeface="Wingdings" panose="05000000000000000000" pitchFamily="2" charset="2"/>
              <a:buNone/>
              <a:defRPr/>
            </a:pPr>
            <a:r>
              <a:rPr lang="en-US" dirty="0" smtClean="0"/>
              <a:t>	</a:t>
            </a:r>
          </a:p>
        </p:txBody>
      </p:sp>
      <p:sp>
        <p:nvSpPr>
          <p:cNvPr id="34819" name="TextBox 3"/>
          <p:cNvSpPr txBox="1">
            <a:spLocks noChangeArrowheads="1"/>
          </p:cNvSpPr>
          <p:nvPr/>
        </p:nvSpPr>
        <p:spPr bwMode="auto">
          <a:xfrm>
            <a:off x="6629400" y="6324600"/>
            <a:ext cx="22860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t>Type Two Writing</a:t>
            </a:r>
            <a:br>
              <a:rPr lang="en-US"/>
            </a:br>
            <a:r>
              <a:rPr lang="en-US" sz="2800" i="1"/>
              <a:t>Quick-write with a “right answer”—a quiz</a:t>
            </a:r>
          </a:p>
        </p:txBody>
      </p:sp>
      <p:sp>
        <p:nvSpPr>
          <p:cNvPr id="29699" name="Content Placeholder 2"/>
          <p:cNvSpPr>
            <a:spLocks noGrp="1"/>
          </p:cNvSpPr>
          <p:nvPr>
            <p:ph idx="1"/>
          </p:nvPr>
        </p:nvSpPr>
        <p:spPr>
          <a:xfrm>
            <a:off x="2590800" y="2133600"/>
            <a:ext cx="7391400" cy="4114800"/>
          </a:xfrm>
        </p:spPr>
        <p:txBody>
          <a:bodyPr rtlCol="0">
            <a:normAutofit lnSpcReduction="10000"/>
          </a:bodyPr>
          <a:lstStyle/>
          <a:p>
            <a:pPr fontAlgn="auto">
              <a:spcBef>
                <a:spcPts val="0"/>
              </a:spcBef>
              <a:buFont typeface="Arial"/>
              <a:buChar char="•"/>
              <a:defRPr/>
            </a:pPr>
            <a:r>
              <a:rPr lang="en-US" sz="3600" dirty="0" smtClean="0"/>
              <a:t>Fluency and formative assessment</a:t>
            </a:r>
          </a:p>
          <a:p>
            <a:pPr fontAlgn="auto">
              <a:spcBef>
                <a:spcPts val="0"/>
              </a:spcBef>
              <a:buFont typeface="Arial"/>
              <a:buChar char="•"/>
              <a:defRPr/>
            </a:pPr>
            <a:r>
              <a:rPr lang="en-US" sz="3600" dirty="0" smtClean="0"/>
              <a:t>Flexible, use any time</a:t>
            </a:r>
          </a:p>
          <a:p>
            <a:pPr fontAlgn="auto">
              <a:spcBef>
                <a:spcPts val="0"/>
              </a:spcBef>
              <a:buFont typeface="Arial"/>
              <a:buChar char="•"/>
              <a:defRPr/>
            </a:pPr>
            <a:r>
              <a:rPr lang="en-US" sz="3600" dirty="0" smtClean="0"/>
              <a:t>Consistent format—label and skip lines</a:t>
            </a:r>
          </a:p>
          <a:p>
            <a:pPr fontAlgn="auto">
              <a:spcBef>
                <a:spcPts val="0"/>
              </a:spcBef>
              <a:buFont typeface="Arial"/>
              <a:buChar char="•"/>
              <a:defRPr/>
            </a:pPr>
            <a:r>
              <a:rPr lang="en-US" sz="3600" dirty="0" smtClean="0"/>
              <a:t>Usually has a number in the prompt</a:t>
            </a:r>
          </a:p>
          <a:p>
            <a:pPr fontAlgn="auto">
              <a:spcBef>
                <a:spcPts val="0"/>
              </a:spcBef>
              <a:buFont typeface="Arial"/>
              <a:buChar char="•"/>
              <a:defRPr/>
            </a:pPr>
            <a:r>
              <a:rPr lang="en-US" sz="3600" dirty="0" smtClean="0"/>
              <a:t>Simple, informal assessment</a:t>
            </a:r>
          </a:p>
          <a:p>
            <a:pPr fontAlgn="auto">
              <a:spcBef>
                <a:spcPts val="0"/>
              </a:spcBef>
              <a:buFont typeface="Wingdings" panose="05000000000000000000" pitchFamily="2" charset="2"/>
              <a:buNone/>
              <a:defRPr/>
            </a:pPr>
            <a:r>
              <a:rPr lang="en-US" dirty="0" smtClean="0"/>
              <a:t>	</a:t>
            </a:r>
          </a:p>
        </p:txBody>
      </p:sp>
      <p:sp>
        <p:nvSpPr>
          <p:cNvPr id="36867" name="TextBox 3"/>
          <p:cNvSpPr txBox="1">
            <a:spLocks noChangeArrowheads="1"/>
          </p:cNvSpPr>
          <p:nvPr/>
        </p:nvSpPr>
        <p:spPr bwMode="auto">
          <a:xfrm>
            <a:off x="6629400" y="6324600"/>
            <a:ext cx="22860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t>Type Three Writing</a:t>
            </a:r>
            <a:br>
              <a:rPr lang="en-US"/>
            </a:br>
            <a:r>
              <a:rPr lang="en-US" sz="2800" i="1"/>
              <a:t>A composition with specific criteria</a:t>
            </a:r>
          </a:p>
        </p:txBody>
      </p:sp>
      <p:sp>
        <p:nvSpPr>
          <p:cNvPr id="37891" name="Content Placeholder 2"/>
          <p:cNvSpPr>
            <a:spLocks noGrp="1"/>
          </p:cNvSpPr>
          <p:nvPr>
            <p:ph idx="1"/>
          </p:nvPr>
        </p:nvSpPr>
        <p:spPr>
          <a:xfrm>
            <a:off x="2590800" y="1981200"/>
            <a:ext cx="7391400" cy="4114800"/>
          </a:xfrm>
        </p:spPr>
        <p:txBody>
          <a:bodyPr rtlCol="0">
            <a:normAutofit lnSpcReduction="10000"/>
          </a:bodyPr>
          <a:lstStyle/>
          <a:p>
            <a:pPr fontAlgn="auto">
              <a:spcBef>
                <a:spcPts val="0"/>
              </a:spcBef>
              <a:buFont typeface="Arial"/>
              <a:buChar char="•"/>
              <a:defRPr/>
            </a:pPr>
            <a:r>
              <a:rPr lang="en-US" sz="3600" dirty="0" smtClean="0"/>
              <a:t>Substantive content and meets up to three specific standards called focus correction areas (FCAs).</a:t>
            </a:r>
          </a:p>
          <a:p>
            <a:pPr fontAlgn="auto">
              <a:spcBef>
                <a:spcPts val="0"/>
              </a:spcBef>
              <a:buFont typeface="Arial"/>
              <a:buChar char="•"/>
              <a:defRPr/>
            </a:pPr>
            <a:r>
              <a:rPr lang="en-US" sz="3600" dirty="0" smtClean="0"/>
              <a:t>Create a draft, read it out loud, and review for criteria</a:t>
            </a:r>
          </a:p>
          <a:p>
            <a:pPr fontAlgn="auto">
              <a:spcBef>
                <a:spcPts val="0"/>
              </a:spcBef>
              <a:buFont typeface="Arial"/>
              <a:buChar char="•"/>
              <a:defRPr/>
            </a:pPr>
            <a:r>
              <a:rPr lang="en-US" sz="3600" dirty="0" smtClean="0"/>
              <a:t>One, self-edited draft</a:t>
            </a:r>
          </a:p>
          <a:p>
            <a:pPr fontAlgn="auto">
              <a:spcBef>
                <a:spcPts val="0"/>
              </a:spcBef>
              <a:buFont typeface="Arial"/>
              <a:buChar char="•"/>
              <a:defRPr/>
            </a:pPr>
            <a:r>
              <a:rPr lang="en-US" sz="3600" dirty="0" smtClean="0"/>
              <a:t>Assessed on focus correction areas</a:t>
            </a:r>
          </a:p>
          <a:p>
            <a:pPr fontAlgn="auto">
              <a:spcBef>
                <a:spcPts val="0"/>
              </a:spcBef>
              <a:buFont typeface="Wingdings" panose="05000000000000000000" pitchFamily="2" charset="2"/>
              <a:buNone/>
              <a:defRPr/>
            </a:pPr>
            <a:endParaRPr lang="en-US" dirty="0" smtClean="0"/>
          </a:p>
          <a:p>
            <a:pPr fontAlgn="auto">
              <a:spcBef>
                <a:spcPts val="0"/>
              </a:spcBef>
              <a:buFont typeface="Wingdings" panose="05000000000000000000" pitchFamily="2" charset="2"/>
              <a:buNone/>
              <a:defRPr/>
            </a:pPr>
            <a:endParaRPr lang="en-US" dirty="0" smtClean="0"/>
          </a:p>
        </p:txBody>
      </p:sp>
      <p:sp>
        <p:nvSpPr>
          <p:cNvPr id="38915" name="TextBox 3"/>
          <p:cNvSpPr txBox="1">
            <a:spLocks noChangeArrowheads="1"/>
          </p:cNvSpPr>
          <p:nvPr/>
        </p:nvSpPr>
        <p:spPr bwMode="auto">
          <a:xfrm>
            <a:off x="6324600" y="6400800"/>
            <a:ext cx="25908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003300" y="-171450"/>
            <a:ext cx="10131425" cy="1457325"/>
          </a:xfrm>
        </p:spPr>
        <p:txBody>
          <a:bodyPr/>
          <a:lstStyle/>
          <a:p>
            <a:pPr algn="ctr" fontAlgn="auto">
              <a:spcAft>
                <a:spcPts val="0"/>
              </a:spcAft>
              <a:defRPr/>
            </a:pPr>
            <a:r>
              <a:rPr lang="en-US" sz="5400" dirty="0"/>
              <a:t>Student Work </a:t>
            </a:r>
          </a:p>
        </p:txBody>
      </p:sp>
      <p:pic>
        <p:nvPicPr>
          <p:cNvPr id="22531" name="Content Placeholder 4" descr="dragonfly.jpg"/>
          <p:cNvPicPr>
            <a:picLocks noGrp="1" noChangeAspect="1"/>
          </p:cNvPicPr>
          <p:nvPr>
            <p:ph idx="1"/>
          </p:nvPr>
        </p:nvPicPr>
        <p:blipFill>
          <a:blip r:embed="rId3"/>
          <a:srcRect/>
          <a:stretch>
            <a:fillRect/>
          </a:stretch>
        </p:blipFill>
        <p:spPr>
          <a:xfrm>
            <a:off x="4533900" y="1905000"/>
            <a:ext cx="5518150" cy="4419600"/>
          </a:xfrm>
        </p:spPr>
      </p:pic>
      <p:sp>
        <p:nvSpPr>
          <p:cNvPr id="6" name="TextBox 5"/>
          <p:cNvSpPr txBox="1"/>
          <p:nvPr/>
        </p:nvSpPr>
        <p:spPr>
          <a:xfrm>
            <a:off x="2057400" y="1905000"/>
            <a:ext cx="1981200" cy="4400550"/>
          </a:xfrm>
          <a:prstGeom prst="rect">
            <a:avLst/>
          </a:prstGeom>
          <a:solidFill>
            <a:schemeClr val="accent1"/>
          </a:solidFill>
        </p:spPr>
        <p:txBody>
          <a:bodyPr>
            <a:spAutoFit/>
          </a:bodyPr>
          <a:lstStyle/>
          <a:p>
            <a:pPr fontAlgn="auto">
              <a:spcBef>
                <a:spcPts val="0"/>
              </a:spcBef>
              <a:spcAft>
                <a:spcPts val="0"/>
              </a:spcAft>
              <a:defRPr/>
            </a:pPr>
            <a:r>
              <a:rPr lang="en-US" sz="2000" b="1" dirty="0">
                <a:solidFill>
                  <a:schemeClr val="bg1"/>
                </a:solidFill>
                <a:latin typeface="+mj-lt"/>
                <a:cs typeface="+mn-cs"/>
              </a:rPr>
              <a:t>Type Three </a:t>
            </a:r>
            <a:r>
              <a:rPr lang="en-US" sz="2000" dirty="0">
                <a:latin typeface="+mj-lt"/>
                <a:cs typeface="+mn-cs"/>
              </a:rPr>
              <a:t>Writing looks at  content and writing craft.  This first grader knew that his dragonfly piece needed three picture details with one label, a sentence with a capital &amp; period, and spaces between words.</a:t>
            </a:r>
          </a:p>
        </p:txBody>
      </p:sp>
    </p:spTree>
  </p:cSld>
  <p:clrMapOvr>
    <a:masterClrMapping/>
  </p:clrMapOvr>
  <p:transition spd="slow" advClick="0"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fade">
                                      <p:cBhvr>
                                        <p:cTn id="7" dur="2000"/>
                                        <p:tgtEl>
                                          <p:spTgt spid="22531"/>
                                        </p:tgtEl>
                                      </p:cBhvr>
                                    </p:animEffect>
                                  </p:childTnLst>
                                </p:cTn>
                              </p:par>
                            </p:childTnLst>
                          </p:cTn>
                        </p:par>
                        <p:par>
                          <p:cTn id="8" fill="hold" nodeType="afterGroup">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ox(in)">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685800" y="609600"/>
            <a:ext cx="10042525" cy="950913"/>
          </a:xfrm>
        </p:spPr>
        <p:txBody>
          <a:bodyPr/>
          <a:lstStyle/>
          <a:p>
            <a:pPr algn="ctr" fontAlgn="auto">
              <a:spcAft>
                <a:spcPts val="0"/>
              </a:spcAft>
              <a:defRPr/>
            </a:pPr>
            <a:r>
              <a:rPr lang="en-US" dirty="0" smtClean="0"/>
              <a:t>          Student Work </a:t>
            </a:r>
            <a:endParaRPr lang="en-US" dirty="0"/>
          </a:p>
        </p:txBody>
      </p:sp>
      <p:pic>
        <p:nvPicPr>
          <p:cNvPr id="28675" name="Content Placeholder 5" descr="butterfly drawing.jpg"/>
          <p:cNvPicPr>
            <a:picLocks noGrp="1" noChangeAspect="1"/>
          </p:cNvPicPr>
          <p:nvPr>
            <p:ph idx="1"/>
          </p:nvPr>
        </p:nvPicPr>
        <p:blipFill>
          <a:blip r:embed="rId3"/>
          <a:srcRect/>
          <a:stretch>
            <a:fillRect/>
          </a:stretch>
        </p:blipFill>
        <p:spPr>
          <a:xfrm>
            <a:off x="3733800" y="1981200"/>
            <a:ext cx="6254750" cy="4572000"/>
          </a:xfrm>
        </p:spPr>
      </p:pic>
      <p:sp>
        <p:nvSpPr>
          <p:cNvPr id="7" name="TextBox 6"/>
          <p:cNvSpPr txBox="1">
            <a:spLocks noChangeArrowheads="1"/>
          </p:cNvSpPr>
          <p:nvPr/>
        </p:nvSpPr>
        <p:spPr bwMode="auto">
          <a:xfrm>
            <a:off x="792163" y="1841500"/>
            <a:ext cx="2620962" cy="2584450"/>
          </a:xfrm>
          <a:prstGeom prst="rect">
            <a:avLst/>
          </a:prstGeom>
          <a:solidFill>
            <a:schemeClr val="accent1"/>
          </a:solidFill>
          <a:ln w="9525">
            <a:noFill/>
            <a:miter lim="800000"/>
            <a:headEnd/>
            <a:tailEnd/>
          </a:ln>
        </p:spPr>
        <p:txBody>
          <a:bodyPr>
            <a:spAutoFit/>
          </a:bodyPr>
          <a:lstStyle/>
          <a:p>
            <a:r>
              <a:rPr lang="en-US"/>
              <a:t>This grade one sample shows  </a:t>
            </a:r>
            <a:r>
              <a:rPr lang="en-US">
                <a:solidFill>
                  <a:schemeClr val="bg1"/>
                </a:solidFill>
              </a:rPr>
              <a:t>differentiation</a:t>
            </a:r>
            <a:r>
              <a:rPr lang="en-US"/>
              <a:t> at work.  Since this student is more advanced, she wrote more than one sentence about her topic.  The FCAs were adjusted for her.  </a:t>
            </a:r>
          </a:p>
        </p:txBody>
      </p:sp>
    </p:spTree>
  </p:cSld>
  <p:clrMapOvr>
    <a:masterClrMapping/>
  </p:clrMapOvr>
  <p:transition spd="slow" advClick="0"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fade">
                                      <p:cBhvr>
                                        <p:cTn id="7" dur="2000"/>
                                        <p:tgtEl>
                                          <p:spTgt spid="28675"/>
                                        </p:tgtEl>
                                      </p:cBhvr>
                                    </p:animEffect>
                                  </p:childTnLst>
                                </p:cTn>
                              </p:par>
                            </p:childTnLst>
                          </p:cTn>
                        </p:par>
                        <p:par>
                          <p:cTn id="8" fill="hold" nodeType="afterGroup">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ox(i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t>Type Four Writing</a:t>
            </a:r>
            <a:br>
              <a:rPr lang="en-US"/>
            </a:br>
            <a:r>
              <a:rPr lang="en-US" sz="2800" i="1"/>
              <a:t>A revised composition that has multiple criteria</a:t>
            </a:r>
          </a:p>
        </p:txBody>
      </p:sp>
      <p:sp>
        <p:nvSpPr>
          <p:cNvPr id="45058" name="Content Placeholder 2"/>
          <p:cNvSpPr>
            <a:spLocks noGrp="1"/>
          </p:cNvSpPr>
          <p:nvPr>
            <p:ph idx="1"/>
          </p:nvPr>
        </p:nvSpPr>
        <p:spPr>
          <a:xfrm>
            <a:off x="2590800" y="1981200"/>
            <a:ext cx="7391400" cy="4114800"/>
          </a:xfrm>
        </p:spPr>
        <p:txBody>
          <a:bodyPr/>
          <a:lstStyle/>
          <a:p>
            <a:r>
              <a:rPr lang="en-US" sz="3600" smtClean="0"/>
              <a:t>Read aloud by the author (self-edited)</a:t>
            </a:r>
          </a:p>
          <a:p>
            <a:r>
              <a:rPr lang="en-US" sz="3600" smtClean="0"/>
              <a:t>Read aloud by another (peer-edited)</a:t>
            </a:r>
          </a:p>
          <a:p>
            <a:r>
              <a:rPr lang="en-US" sz="3600" smtClean="0"/>
              <a:t>Usually two drafts</a:t>
            </a:r>
          </a:p>
          <a:p>
            <a:r>
              <a:rPr lang="en-US" sz="3600" smtClean="0"/>
              <a:t>Assessed on focus correction areas</a:t>
            </a:r>
          </a:p>
          <a:p>
            <a:r>
              <a:rPr lang="en-US" sz="3600" smtClean="0"/>
              <a:t>Most effective and efficient of all of the types at improving writing skills.</a:t>
            </a:r>
          </a:p>
        </p:txBody>
      </p:sp>
      <p:sp>
        <p:nvSpPr>
          <p:cNvPr id="45059" name="TextBox 3"/>
          <p:cNvSpPr txBox="1">
            <a:spLocks noChangeArrowheads="1"/>
          </p:cNvSpPr>
          <p:nvPr/>
        </p:nvSpPr>
        <p:spPr bwMode="auto">
          <a:xfrm>
            <a:off x="6934200" y="6324600"/>
            <a:ext cx="19050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t>Type Five Writing</a:t>
            </a:r>
            <a:br>
              <a:rPr lang="en-US"/>
            </a:br>
            <a:r>
              <a:rPr lang="en-US" sz="2800" i="1"/>
              <a:t>Writing of publishable quality</a:t>
            </a:r>
          </a:p>
        </p:txBody>
      </p:sp>
      <p:sp>
        <p:nvSpPr>
          <p:cNvPr id="47106" name="Content Placeholder 2"/>
          <p:cNvSpPr>
            <a:spLocks noGrp="1"/>
          </p:cNvSpPr>
          <p:nvPr>
            <p:ph idx="1"/>
          </p:nvPr>
        </p:nvSpPr>
        <p:spPr>
          <a:xfrm>
            <a:off x="2590800" y="1981200"/>
            <a:ext cx="7391400" cy="4114800"/>
          </a:xfrm>
        </p:spPr>
        <p:txBody>
          <a:bodyPr/>
          <a:lstStyle/>
          <a:p>
            <a:r>
              <a:rPr lang="en-US" sz="3600" smtClean="0"/>
              <a:t>Self- and peer-edit</a:t>
            </a:r>
          </a:p>
          <a:p>
            <a:r>
              <a:rPr lang="en-US" sz="3600" smtClean="0"/>
              <a:t>Teacher conference and edit</a:t>
            </a:r>
          </a:p>
          <a:p>
            <a:r>
              <a:rPr lang="en-US" sz="3600" smtClean="0"/>
              <a:t>Usually requires multiple drafts</a:t>
            </a:r>
          </a:p>
          <a:p>
            <a:r>
              <a:rPr lang="en-US" sz="3600" smtClean="0"/>
              <a:t>No FCAs—everything counts</a:t>
            </a:r>
          </a:p>
          <a:p>
            <a:r>
              <a:rPr lang="en-US" sz="3600" smtClean="0"/>
              <a:t>Considered a major project because of the amount of time and effort required</a:t>
            </a:r>
          </a:p>
        </p:txBody>
      </p:sp>
      <p:sp>
        <p:nvSpPr>
          <p:cNvPr id="47107" name="TextBox 3"/>
          <p:cNvSpPr txBox="1">
            <a:spLocks noChangeArrowheads="1"/>
          </p:cNvSpPr>
          <p:nvPr/>
        </p:nvSpPr>
        <p:spPr bwMode="auto">
          <a:xfrm>
            <a:off x="6934200" y="6324600"/>
            <a:ext cx="21336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acher for president 3.jpg"/>
          <p:cNvPicPr>
            <a:picLocks noChangeAspect="1"/>
          </p:cNvPicPr>
          <p:nvPr/>
        </p:nvPicPr>
        <p:blipFill>
          <a:blip r:embed="rId3"/>
          <a:srcRect/>
          <a:stretch>
            <a:fillRect/>
          </a:stretch>
        </p:blipFill>
        <p:spPr bwMode="auto">
          <a:xfrm>
            <a:off x="1676400" y="533400"/>
            <a:ext cx="1868488" cy="1524000"/>
          </a:xfrm>
          <a:prstGeom prst="rect">
            <a:avLst/>
          </a:prstGeom>
          <a:noFill/>
          <a:ln w="9525">
            <a:noFill/>
            <a:miter lim="800000"/>
            <a:headEnd/>
            <a:tailEnd/>
          </a:ln>
        </p:spPr>
      </p:pic>
      <p:sp>
        <p:nvSpPr>
          <p:cNvPr id="3" name="Title 1"/>
          <p:cNvSpPr>
            <a:spLocks noGrp="1"/>
          </p:cNvSpPr>
          <p:nvPr>
            <p:ph type="title"/>
          </p:nvPr>
        </p:nvSpPr>
        <p:spPr>
          <a:xfrm>
            <a:off x="2057400" y="-152400"/>
            <a:ext cx="8229600" cy="1971675"/>
          </a:xfrm>
        </p:spPr>
        <p:txBody>
          <a:bodyPr/>
          <a:lstStyle/>
          <a:p>
            <a:pPr algn="ctr" fontAlgn="auto">
              <a:spcAft>
                <a:spcPts val="0"/>
              </a:spcAft>
              <a:defRPr/>
            </a:pPr>
            <a:r>
              <a:rPr lang="en-US" dirty="0" smtClean="0"/>
              <a:t>             Seven Element Lesson</a:t>
            </a:r>
            <a:endParaRPr lang="en-US" dirty="0"/>
          </a:p>
        </p:txBody>
      </p:sp>
      <p:pic>
        <p:nvPicPr>
          <p:cNvPr id="32772" name="Picture 3" descr="teacher for president.jpg"/>
          <p:cNvPicPr>
            <a:picLocks noChangeAspect="1"/>
          </p:cNvPicPr>
          <p:nvPr/>
        </p:nvPicPr>
        <p:blipFill>
          <a:blip r:embed="rId4"/>
          <a:srcRect/>
          <a:stretch>
            <a:fillRect/>
          </a:stretch>
        </p:blipFill>
        <p:spPr bwMode="auto">
          <a:xfrm>
            <a:off x="985838" y="2819400"/>
            <a:ext cx="2744787" cy="3657600"/>
          </a:xfrm>
          <a:prstGeom prst="rect">
            <a:avLst/>
          </a:prstGeom>
          <a:noFill/>
          <a:ln w="9525">
            <a:noFill/>
            <a:miter lim="800000"/>
            <a:headEnd/>
            <a:tailEnd/>
          </a:ln>
        </p:spPr>
      </p:pic>
      <p:pic>
        <p:nvPicPr>
          <p:cNvPr id="32773" name="Picture 4" descr="teacher for president2.jpg"/>
          <p:cNvPicPr>
            <a:picLocks noChangeAspect="1"/>
          </p:cNvPicPr>
          <p:nvPr/>
        </p:nvPicPr>
        <p:blipFill>
          <a:blip r:embed="rId5"/>
          <a:srcRect/>
          <a:stretch>
            <a:fillRect/>
          </a:stretch>
        </p:blipFill>
        <p:spPr bwMode="auto">
          <a:xfrm>
            <a:off x="7924800" y="2057400"/>
            <a:ext cx="2590800" cy="3452813"/>
          </a:xfrm>
          <a:prstGeom prst="rect">
            <a:avLst/>
          </a:prstGeom>
          <a:noFill/>
          <a:ln w="9525">
            <a:noFill/>
            <a:miter lim="800000"/>
            <a:headEnd/>
            <a:tailEnd/>
          </a:ln>
        </p:spPr>
      </p:pic>
      <p:sp>
        <p:nvSpPr>
          <p:cNvPr id="32774" name="TextBox 6"/>
          <p:cNvSpPr txBox="1">
            <a:spLocks noChangeArrowheads="1"/>
          </p:cNvSpPr>
          <p:nvPr/>
        </p:nvSpPr>
        <p:spPr bwMode="auto">
          <a:xfrm>
            <a:off x="7924800" y="4648200"/>
            <a:ext cx="1752600" cy="862013"/>
          </a:xfrm>
          <a:prstGeom prst="rect">
            <a:avLst/>
          </a:prstGeom>
          <a:noFill/>
          <a:ln w="9525">
            <a:noFill/>
            <a:miter lim="800000"/>
            <a:headEnd/>
            <a:tailEnd/>
          </a:ln>
        </p:spPr>
        <p:txBody>
          <a:bodyPr>
            <a:spAutoFit/>
          </a:bodyPr>
          <a:lstStyle/>
          <a:p>
            <a:r>
              <a:rPr lang="en-US" sz="1000"/>
              <a:t>“</a:t>
            </a:r>
            <a:r>
              <a:rPr lang="en-US" sz="1000">
                <a:solidFill>
                  <a:schemeClr val="bg1"/>
                </a:solidFill>
              </a:rPr>
              <a:t>”She is really good at signing important papers.  She cares about me and my classmates.  She makes you work.” </a:t>
            </a:r>
            <a:endParaRPr lang="en-US" sz="1000"/>
          </a:p>
        </p:txBody>
      </p:sp>
      <p:sp>
        <p:nvSpPr>
          <p:cNvPr id="8" name="TextBox 7"/>
          <p:cNvSpPr txBox="1"/>
          <p:nvPr/>
        </p:nvSpPr>
        <p:spPr>
          <a:xfrm>
            <a:off x="4572000" y="1908175"/>
            <a:ext cx="3352800" cy="4524375"/>
          </a:xfrm>
          <a:prstGeom prst="rect">
            <a:avLst/>
          </a:prstGeom>
          <a:solidFill>
            <a:schemeClr val="accent1"/>
          </a:solidFill>
        </p:spPr>
        <p:txBody>
          <a:bodyPr>
            <a:spAutoFit/>
          </a:bodyPr>
          <a:lstStyle/>
          <a:p>
            <a:pPr fontAlgn="auto">
              <a:spcBef>
                <a:spcPts val="0"/>
              </a:spcBef>
              <a:spcAft>
                <a:spcPts val="0"/>
              </a:spcAft>
              <a:defRPr/>
            </a:pPr>
            <a:r>
              <a:rPr lang="en-US" sz="1600" dirty="0">
                <a:latin typeface="+mj-lt"/>
                <a:cs typeface="+mn-cs"/>
              </a:rPr>
              <a:t>Second Grade</a:t>
            </a:r>
          </a:p>
          <a:p>
            <a:pPr fontAlgn="auto">
              <a:spcBef>
                <a:spcPts val="0"/>
              </a:spcBef>
              <a:spcAft>
                <a:spcPts val="0"/>
              </a:spcAft>
              <a:defRPr/>
            </a:pPr>
            <a:endParaRPr lang="en-US" sz="1600" dirty="0">
              <a:latin typeface="+mj-lt"/>
              <a:cs typeface="+mn-cs"/>
            </a:endParaRPr>
          </a:p>
          <a:p>
            <a:pPr marL="457200" indent="-457200" fontAlgn="auto">
              <a:spcBef>
                <a:spcPts val="0"/>
              </a:spcBef>
              <a:spcAft>
                <a:spcPts val="0"/>
              </a:spcAft>
              <a:buFontTx/>
              <a:buAutoNum type="arabicPeriod"/>
              <a:defRPr/>
            </a:pPr>
            <a:r>
              <a:rPr lang="en-US" sz="1600" u="sng" dirty="0">
                <a:latin typeface="+mj-lt"/>
                <a:cs typeface="+mn-cs"/>
              </a:rPr>
              <a:t>Assignment Summary:  </a:t>
            </a:r>
            <a:r>
              <a:rPr lang="en-US" sz="1600" dirty="0">
                <a:latin typeface="+mj-lt"/>
                <a:cs typeface="+mn-cs"/>
              </a:rPr>
              <a:t>Write a letter explaining why your teacher would be a good president.</a:t>
            </a:r>
          </a:p>
          <a:p>
            <a:pPr marL="457200" indent="-457200" fontAlgn="auto">
              <a:spcBef>
                <a:spcPts val="0"/>
              </a:spcBef>
              <a:spcAft>
                <a:spcPts val="0"/>
              </a:spcAft>
              <a:buFontTx/>
              <a:buAutoNum type="arabicPeriod"/>
              <a:defRPr/>
            </a:pPr>
            <a:r>
              <a:rPr lang="en-US" sz="1600" u="sng" dirty="0">
                <a:latin typeface="+mj-lt"/>
                <a:cs typeface="+mn-cs"/>
              </a:rPr>
              <a:t>Purpose:</a:t>
            </a:r>
            <a:r>
              <a:rPr lang="en-US" sz="1600" dirty="0">
                <a:latin typeface="+mj-lt"/>
                <a:cs typeface="+mn-cs"/>
              </a:rPr>
              <a:t> to persuade.</a:t>
            </a:r>
          </a:p>
          <a:p>
            <a:pPr marL="457200" indent="-457200" fontAlgn="auto">
              <a:spcBef>
                <a:spcPts val="0"/>
              </a:spcBef>
              <a:spcAft>
                <a:spcPts val="0"/>
              </a:spcAft>
              <a:buFontTx/>
              <a:buAutoNum type="arabicPeriod"/>
              <a:defRPr/>
            </a:pPr>
            <a:r>
              <a:rPr lang="en-US" sz="1600" u="sng" dirty="0">
                <a:latin typeface="+mj-lt"/>
                <a:cs typeface="+mn-cs"/>
              </a:rPr>
              <a:t>Writer’s role</a:t>
            </a:r>
            <a:r>
              <a:rPr lang="en-US" sz="1600" dirty="0">
                <a:latin typeface="+mj-lt"/>
                <a:cs typeface="+mn-cs"/>
              </a:rPr>
              <a:t>: Candidate supporter</a:t>
            </a:r>
          </a:p>
          <a:p>
            <a:pPr marL="457200" indent="-457200" fontAlgn="auto">
              <a:spcBef>
                <a:spcPts val="0"/>
              </a:spcBef>
              <a:spcAft>
                <a:spcPts val="0"/>
              </a:spcAft>
              <a:buFontTx/>
              <a:buAutoNum type="arabicPeriod"/>
              <a:defRPr/>
            </a:pPr>
            <a:r>
              <a:rPr lang="en-US" sz="1600" u="sng" dirty="0">
                <a:latin typeface="+mj-lt"/>
                <a:cs typeface="+mn-cs"/>
              </a:rPr>
              <a:t>Audience</a:t>
            </a:r>
            <a:r>
              <a:rPr lang="en-US" sz="1600" i="1" dirty="0">
                <a:latin typeface="+mj-lt"/>
                <a:cs typeface="+mn-cs"/>
              </a:rPr>
              <a:t>:</a:t>
            </a:r>
            <a:r>
              <a:rPr lang="en-US" sz="1600" dirty="0">
                <a:latin typeface="+mj-lt"/>
                <a:cs typeface="+mn-cs"/>
              </a:rPr>
              <a:t> peers/ community</a:t>
            </a:r>
          </a:p>
          <a:p>
            <a:pPr marL="457200" indent="-457200" fontAlgn="auto">
              <a:spcBef>
                <a:spcPts val="0"/>
              </a:spcBef>
              <a:spcAft>
                <a:spcPts val="0"/>
              </a:spcAft>
              <a:buFontTx/>
              <a:buAutoNum type="arabicPeriod"/>
              <a:defRPr/>
            </a:pPr>
            <a:r>
              <a:rPr lang="en-US" sz="1600" u="sng" dirty="0">
                <a:latin typeface="+mj-lt"/>
                <a:cs typeface="+mn-cs"/>
              </a:rPr>
              <a:t>Form:</a:t>
            </a:r>
            <a:r>
              <a:rPr lang="en-US" sz="1600" dirty="0">
                <a:latin typeface="+mj-lt"/>
                <a:cs typeface="+mn-cs"/>
              </a:rPr>
              <a:t>  Letter</a:t>
            </a:r>
          </a:p>
          <a:p>
            <a:pPr marL="457200" indent="-457200" fontAlgn="auto">
              <a:spcBef>
                <a:spcPts val="0"/>
              </a:spcBef>
              <a:spcAft>
                <a:spcPts val="0"/>
              </a:spcAft>
              <a:buFontTx/>
              <a:buAutoNum type="arabicPeriod"/>
              <a:defRPr/>
            </a:pPr>
            <a:r>
              <a:rPr lang="en-US" sz="1600" u="sng" dirty="0">
                <a:latin typeface="+mj-lt"/>
                <a:cs typeface="+mn-cs"/>
              </a:rPr>
              <a:t>FCAs</a:t>
            </a:r>
            <a:r>
              <a:rPr lang="en-US" sz="1600" dirty="0">
                <a:latin typeface="+mj-lt"/>
                <a:cs typeface="+mn-cs"/>
              </a:rPr>
              <a:t>: Include… (1) 1 Detail from book (2) 3 Sentences          (3) Picture of teacher</a:t>
            </a:r>
          </a:p>
          <a:p>
            <a:pPr marL="457200" indent="-457200" fontAlgn="auto">
              <a:spcBef>
                <a:spcPts val="0"/>
              </a:spcBef>
              <a:spcAft>
                <a:spcPts val="0"/>
              </a:spcAft>
              <a:buFontTx/>
              <a:buAutoNum type="arabicPeriod"/>
              <a:defRPr/>
            </a:pPr>
            <a:r>
              <a:rPr lang="en-US" sz="1600" u="sng" dirty="0">
                <a:latin typeface="+mj-lt"/>
                <a:cs typeface="+mn-cs"/>
              </a:rPr>
              <a:t>Procedure:</a:t>
            </a:r>
            <a:r>
              <a:rPr lang="en-US" sz="1600" dirty="0">
                <a:latin typeface="+mj-lt"/>
                <a:cs typeface="+mn-cs"/>
              </a:rPr>
              <a:t> After listening to the Kay Winters’ story, think of your own teacher and write a letter in support of his/her presidency!</a:t>
            </a:r>
            <a:endParaRPr lang="en-US" sz="2000" dirty="0">
              <a:latin typeface="+mj-lt"/>
              <a:cs typeface="+mn-cs"/>
            </a:endParaRPr>
          </a:p>
        </p:txBody>
      </p:sp>
    </p:spTree>
  </p:cSld>
  <p:clrMapOvr>
    <a:masterClrMapping/>
  </p:clrMapOvr>
  <p:transition spd="slow" advClick="0"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32772"/>
                                        </p:tgtEl>
                                        <p:attrNameLst>
                                          <p:attrName>style.visibility</p:attrName>
                                        </p:attrNameLst>
                                      </p:cBhvr>
                                      <p:to>
                                        <p:strVal val="visible"/>
                                      </p:to>
                                    </p:set>
                                    <p:animEffect transition="in" filter="fade">
                                      <p:cBhvr>
                                        <p:cTn id="11" dur="2000"/>
                                        <p:tgtEl>
                                          <p:spTgt spid="32772"/>
                                        </p:tgtEl>
                                      </p:cBhvr>
                                    </p:animEffect>
                                  </p:childTnLst>
                                </p:cTn>
                              </p:par>
                              <p:par>
                                <p:cTn id="12" presetID="10" presetClass="entr" presetSubtype="0" fill="hold" nodeType="withEffect">
                                  <p:stCondLst>
                                    <p:cond delay="0"/>
                                  </p:stCondLst>
                                  <p:childTnLst>
                                    <p:set>
                                      <p:cBhvr>
                                        <p:cTn id="13" dur="1" fill="hold">
                                          <p:stCondLst>
                                            <p:cond delay="0"/>
                                          </p:stCondLst>
                                        </p:cTn>
                                        <p:tgtEl>
                                          <p:spTgt spid="32773"/>
                                        </p:tgtEl>
                                        <p:attrNameLst>
                                          <p:attrName>style.visibility</p:attrName>
                                        </p:attrNameLst>
                                      </p:cBhvr>
                                      <p:to>
                                        <p:strVal val="visible"/>
                                      </p:to>
                                    </p:set>
                                    <p:animEffect transition="in" filter="fade">
                                      <p:cBhvr>
                                        <p:cTn id="14" dur="2000"/>
                                        <p:tgtEl>
                                          <p:spTgt spid="32773"/>
                                        </p:tgtEl>
                                      </p:cBhvr>
                                    </p:animEffect>
                                  </p:childTnLst>
                                </p:cTn>
                              </p:par>
                              <p:par>
                                <p:cTn id="15" presetID="4" presetClass="entr" presetSubtype="16" fill="hold" grpId="0" nodeType="withEffect">
                                  <p:stCondLst>
                                    <p:cond delay="0"/>
                                  </p:stCondLst>
                                  <p:childTnLst>
                                    <p:set>
                                      <p:cBhvr>
                                        <p:cTn id="16" dur="1" fill="hold">
                                          <p:stCondLst>
                                            <p:cond delay="0"/>
                                          </p:stCondLst>
                                        </p:cTn>
                                        <p:tgtEl>
                                          <p:spTgt spid="32774"/>
                                        </p:tgtEl>
                                        <p:attrNameLst>
                                          <p:attrName>style.visibility</p:attrName>
                                        </p:attrNameLst>
                                      </p:cBhvr>
                                      <p:to>
                                        <p:strVal val="visible"/>
                                      </p:to>
                                    </p:set>
                                    <p:animEffect transition="in" filter="box(in)">
                                      <p:cBhvr>
                                        <p:cTn id="17" dur="500"/>
                                        <p:tgtEl>
                                          <p:spTgt spid="32774"/>
                                        </p:tgtEl>
                                      </p:cBhvr>
                                    </p:animEffect>
                                  </p:childTnLst>
                                </p:cTn>
                              </p:par>
                            </p:childTnLst>
                          </p:cTn>
                        </p:par>
                        <p:par>
                          <p:cTn id="18" fill="hold" nodeType="afterGroup">
                            <p:stCondLst>
                              <p:cond delay="4000"/>
                            </p:stCondLst>
                            <p:childTnLst>
                              <p:par>
                                <p:cTn id="19" presetID="4"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ox(in)">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286000" y="990600"/>
            <a:ext cx="7239000" cy="4400550"/>
          </a:xfrm>
          <a:prstGeom prst="rect">
            <a:avLst/>
          </a:prstGeom>
          <a:noFill/>
        </p:spPr>
        <p:txBody>
          <a:bodyPr>
            <a:spAutoFit/>
          </a:bodyPr>
          <a:lstStyle/>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One writes </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to make a home </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for oneself,</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on paper,</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in time,</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in others’ minds.</a:t>
            </a:r>
          </a:p>
          <a:p>
            <a:pPr fontAlgn="auto">
              <a:spcBef>
                <a:spcPts val="0"/>
              </a:spcBef>
              <a:spcAft>
                <a:spcPts val="0"/>
              </a:spcAft>
              <a:defRPr/>
            </a:pPr>
            <a:r>
              <a:rPr lang="en-US" sz="4000" dirty="0">
                <a:effectLst>
                  <a:outerShdw blurRad="38100" dist="38100" dir="2700000" algn="tl">
                    <a:srgbClr val="000000">
                      <a:alpha val="43137"/>
                    </a:srgbClr>
                  </a:outerShdw>
                </a:effectLst>
                <a:latin typeface="Harlow Solid Italic" pitchFamily="82" charset="0"/>
                <a:cs typeface="+mn-cs"/>
              </a:rPr>
              <a:t>			</a:t>
            </a:r>
            <a:r>
              <a:rPr lang="en-US" sz="2000" dirty="0">
                <a:effectLst>
                  <a:outerShdw blurRad="38100" dist="38100" dir="2700000" algn="tl">
                    <a:srgbClr val="000000">
                      <a:alpha val="43137"/>
                    </a:srgbClr>
                  </a:outerShdw>
                </a:effectLst>
                <a:latin typeface="Harlow Solid Italic" pitchFamily="82" charset="0"/>
                <a:cs typeface="+mn-cs"/>
              </a:rPr>
              <a:t>-- Alfred </a:t>
            </a:r>
            <a:r>
              <a:rPr lang="en-US" sz="2000" dirty="0" err="1">
                <a:effectLst>
                  <a:outerShdw blurRad="38100" dist="38100" dir="2700000" algn="tl">
                    <a:srgbClr val="000000">
                      <a:alpha val="43137"/>
                    </a:srgbClr>
                  </a:outerShdw>
                </a:effectLst>
                <a:latin typeface="Harlow Solid Italic" pitchFamily="82" charset="0"/>
                <a:cs typeface="+mn-cs"/>
              </a:rPr>
              <a:t>Kazin</a:t>
            </a:r>
            <a:endParaRPr lang="en-US" sz="2000" dirty="0">
              <a:effectLst>
                <a:outerShdw blurRad="38100" dist="38100" dir="2700000" algn="tl">
                  <a:srgbClr val="000000">
                    <a:alpha val="43137"/>
                  </a:srgbClr>
                </a:outerShdw>
              </a:effectLst>
              <a:latin typeface="Harlow Solid Italic" pitchFamily="82" charset="0"/>
              <a:cs typeface="+mn-cs"/>
            </a:endParaRPr>
          </a:p>
        </p:txBody>
      </p:sp>
      <p:pic>
        <p:nvPicPr>
          <p:cNvPr id="11" name="Picture 10" descr="poetrywriting.gif"/>
          <p:cNvPicPr>
            <a:picLocks noChangeAspect="1"/>
          </p:cNvPicPr>
          <p:nvPr/>
        </p:nvPicPr>
        <p:blipFill>
          <a:blip r:embed="rId3"/>
          <a:srcRect/>
          <a:stretch>
            <a:fillRect/>
          </a:stretch>
        </p:blipFill>
        <p:spPr bwMode="auto">
          <a:xfrm>
            <a:off x="1655763" y="4462463"/>
            <a:ext cx="1600200" cy="1666875"/>
          </a:xfrm>
          <a:prstGeom prst="rect">
            <a:avLst/>
          </a:prstGeom>
          <a:noFill/>
          <a:ln w="9525">
            <a:noFill/>
            <a:miter lim="800000"/>
            <a:headEnd/>
            <a:tailEnd/>
          </a:ln>
        </p:spPr>
      </p:pic>
      <p:pic>
        <p:nvPicPr>
          <p:cNvPr id="5" name="Picture 4" descr="learning brain.jpg"/>
          <p:cNvPicPr>
            <a:picLocks noChangeAspect="1"/>
          </p:cNvPicPr>
          <p:nvPr/>
        </p:nvPicPr>
        <p:blipFill>
          <a:blip r:embed="rId4"/>
          <a:srcRect/>
          <a:stretch>
            <a:fillRect/>
          </a:stretch>
        </p:blipFill>
        <p:spPr bwMode="auto">
          <a:xfrm>
            <a:off x="8077200" y="838200"/>
            <a:ext cx="1212850" cy="1209675"/>
          </a:xfrm>
          <a:prstGeom prst="rect">
            <a:avLst/>
          </a:prstGeom>
          <a:noFill/>
          <a:ln w="9525">
            <a:noFill/>
            <a:miter lim="800000"/>
            <a:headEnd/>
            <a:tailEnd/>
          </a:ln>
        </p:spPr>
      </p:pic>
    </p:spTree>
  </p:cSld>
  <p:clrMapOvr>
    <a:masterClrMapping/>
  </p:clrMapOvr>
  <p:transition spd="slow" advClick="0"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0" fill="hold"/>
                                        <p:tgtEl>
                                          <p:spTgt spid="10"/>
                                        </p:tgtEl>
                                        <p:attrNameLst>
                                          <p:attrName>ppt_w</p:attrName>
                                        </p:attrNameLst>
                                      </p:cBhvr>
                                      <p:tavLst>
                                        <p:tav tm="0">
                                          <p:val>
                                            <p:fltVal val="0"/>
                                          </p:val>
                                        </p:tav>
                                        <p:tav tm="100000">
                                          <p:val>
                                            <p:strVal val="#ppt_w"/>
                                          </p:val>
                                        </p:tav>
                                      </p:tavLst>
                                    </p:anim>
                                    <p:anim calcmode="lin" valueType="num">
                                      <p:cBhvr>
                                        <p:cTn id="8" dur="3000" fill="hold"/>
                                        <p:tgtEl>
                                          <p:spTgt spid="10"/>
                                        </p:tgtEl>
                                        <p:attrNameLst>
                                          <p:attrName>ppt_h</p:attrName>
                                        </p:attrNameLst>
                                      </p:cBhvr>
                                      <p:tavLst>
                                        <p:tav tm="0">
                                          <p:val>
                                            <p:fltVal val="0"/>
                                          </p:val>
                                        </p:tav>
                                        <p:tav tm="100000">
                                          <p:val>
                                            <p:strVal val="#ppt_h"/>
                                          </p:val>
                                        </p:tav>
                                      </p:tavLst>
                                    </p:anim>
                                    <p:animEffect transition="in" filter="fade">
                                      <p:cBhvr>
                                        <p:cTn id="9" dur="3000"/>
                                        <p:tgtEl>
                                          <p:spTgt spid="10"/>
                                        </p:tgtEl>
                                      </p:cBhvr>
                                    </p:animEffect>
                                  </p:childTnLst>
                                </p:cTn>
                              </p:par>
                            </p:childTnLst>
                          </p:cTn>
                        </p:par>
                        <p:par>
                          <p:cTn id="10" fill="hold" nodeType="afterGroup">
                            <p:stCondLst>
                              <p:cond delay="3000"/>
                            </p:stCondLst>
                            <p:childTnLst>
                              <p:par>
                                <p:cTn id="11" presetID="4"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ox(in)">
                                      <p:cBhvr>
                                        <p:cTn id="13" dur="500"/>
                                        <p:tgtEl>
                                          <p:spTgt spid="11"/>
                                        </p:tgtEl>
                                      </p:cBhvr>
                                    </p:animEffect>
                                  </p:childTnLst>
                                </p:cTn>
                              </p:par>
                            </p:childTnLst>
                          </p:cTn>
                        </p:par>
                        <p:par>
                          <p:cTn id="14" fill="hold" nodeType="afterGroup">
                            <p:stCondLst>
                              <p:cond delay="3500"/>
                            </p:stCondLst>
                            <p:childTnLst>
                              <p:par>
                                <p:cTn id="15" presetID="6" presetClass="emph" presetSubtype="0" fill="hold" nodeType="afterEffect">
                                  <p:stCondLst>
                                    <p:cond delay="0"/>
                                  </p:stCondLst>
                                  <p:childTnLst>
                                    <p:animScale>
                                      <p:cBhvr>
                                        <p:cTn id="16" dur="2000" fill="hold"/>
                                        <p:tgtEl>
                                          <p:spTgt spid="11"/>
                                        </p:tgtEl>
                                      </p:cBhvr>
                                      <p:by x="150000" y="150000"/>
                                    </p:animScale>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par>
                          <p:cTn id="22" fill="hold" nodeType="afterGroup">
                            <p:stCondLst>
                              <p:cond delay="2000"/>
                            </p:stCondLst>
                            <p:childTnLst>
                              <p:par>
                                <p:cTn id="23" presetID="6" presetClass="emph" presetSubtype="0" fill="hold" nodeType="afterEffect">
                                  <p:stCondLst>
                                    <p:cond delay="0"/>
                                  </p:stCondLst>
                                  <p:childTnLst>
                                    <p:animScale>
                                      <p:cBhvr>
                                        <p:cTn id="24"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63" y="96838"/>
            <a:ext cx="10131425" cy="1457325"/>
          </a:xfrm>
        </p:spPr>
        <p:txBody>
          <a:bodyPr/>
          <a:lstStyle/>
          <a:p>
            <a:pPr algn="ctr" fontAlgn="auto">
              <a:spcAft>
                <a:spcPts val="0"/>
              </a:spcAft>
              <a:defRPr/>
            </a:pPr>
            <a:r>
              <a:rPr lang="en-US" dirty="0" smtClean="0"/>
              <a:t>Seven Element Assignment</a:t>
            </a:r>
            <a:endParaRPr lang="en-US" dirty="0"/>
          </a:p>
        </p:txBody>
      </p:sp>
      <p:sp>
        <p:nvSpPr>
          <p:cNvPr id="3" name="Content Placeholder 2"/>
          <p:cNvSpPr>
            <a:spLocks noGrp="1"/>
          </p:cNvSpPr>
          <p:nvPr>
            <p:ph sz="half" idx="1"/>
          </p:nvPr>
        </p:nvSpPr>
        <p:spPr>
          <a:xfrm>
            <a:off x="719138" y="1292225"/>
            <a:ext cx="4508500" cy="5183188"/>
          </a:xfrm>
        </p:spPr>
        <p:txBody>
          <a:bodyPr rtlCol="0">
            <a:normAutofit fontScale="70000" lnSpcReduction="20000"/>
          </a:bodyPr>
          <a:lstStyle/>
          <a:p>
            <a:pPr marL="522287" indent="-457200" fontAlgn="auto">
              <a:spcBef>
                <a:spcPts val="0"/>
              </a:spcBef>
              <a:buFont typeface="Arial"/>
              <a:buNone/>
              <a:defRPr/>
            </a:pPr>
            <a:r>
              <a:rPr lang="en-US" sz="2900" dirty="0"/>
              <a:t>1.  </a:t>
            </a:r>
            <a:r>
              <a:rPr lang="en-US" sz="2900" u="sng" dirty="0"/>
              <a:t>Summary and Rationale</a:t>
            </a:r>
          </a:p>
          <a:p>
            <a:pPr fontAlgn="auto">
              <a:spcBef>
                <a:spcPts val="0"/>
              </a:spcBef>
              <a:buFont typeface="Wingdings 2" pitchFamily="18" charset="2"/>
              <a:buNone/>
              <a:defRPr/>
            </a:pPr>
            <a:r>
              <a:rPr lang="en-US" sz="2900" dirty="0"/>
              <a:t> 2.  </a:t>
            </a:r>
            <a:r>
              <a:rPr lang="en-US" sz="2900" u="sng" dirty="0"/>
              <a:t>Writer's Purpose(s</a:t>
            </a:r>
            <a:r>
              <a:rPr lang="en-US" sz="2900" dirty="0"/>
              <a:t>):  Give a reason for writing</a:t>
            </a:r>
          </a:p>
          <a:p>
            <a:pPr marL="522287" indent="-457200" fontAlgn="auto">
              <a:spcBef>
                <a:spcPts val="0"/>
              </a:spcBef>
              <a:buFont typeface="Arial"/>
              <a:buNone/>
              <a:defRPr/>
            </a:pPr>
            <a:r>
              <a:rPr lang="en-US" sz="2900" dirty="0"/>
              <a:t>3.  </a:t>
            </a:r>
            <a:r>
              <a:rPr lang="en-US" sz="2900" u="sng" dirty="0"/>
              <a:t>Writer's Role</a:t>
            </a:r>
            <a:r>
              <a:rPr lang="en-US" sz="2900" dirty="0"/>
              <a:t>:  Writer’s</a:t>
            </a:r>
          </a:p>
          <a:p>
            <a:pPr marL="522287" indent="-457200" fontAlgn="auto">
              <a:spcBef>
                <a:spcPts val="0"/>
              </a:spcBef>
              <a:buFont typeface="Arial"/>
              <a:buNone/>
              <a:defRPr/>
            </a:pPr>
            <a:r>
              <a:rPr lang="en-US" sz="2900" dirty="0"/>
              <a:t>     stance or point of view</a:t>
            </a:r>
          </a:p>
          <a:p>
            <a:pPr marL="522287" indent="-457200" fontAlgn="auto">
              <a:spcBef>
                <a:spcPts val="0"/>
              </a:spcBef>
              <a:buFont typeface="Arial"/>
              <a:buNone/>
              <a:defRPr/>
            </a:pPr>
            <a:r>
              <a:rPr lang="en-US" sz="2900" dirty="0"/>
              <a:t>4.  </a:t>
            </a:r>
            <a:r>
              <a:rPr lang="en-US" sz="2900" u="sng" dirty="0"/>
              <a:t>Audience</a:t>
            </a:r>
            <a:r>
              <a:rPr lang="en-US" sz="2900" dirty="0"/>
              <a:t>: Who will be</a:t>
            </a:r>
          </a:p>
          <a:p>
            <a:pPr marL="522287" indent="-457200" fontAlgn="auto">
              <a:spcBef>
                <a:spcPts val="0"/>
              </a:spcBef>
              <a:buFont typeface="Arial"/>
              <a:buNone/>
              <a:defRPr/>
            </a:pPr>
            <a:r>
              <a:rPr lang="en-US" sz="2900" dirty="0"/>
              <a:t>     reading the writing</a:t>
            </a:r>
          </a:p>
          <a:p>
            <a:pPr marL="522287" indent="-457200" fontAlgn="auto">
              <a:spcBef>
                <a:spcPts val="0"/>
              </a:spcBef>
              <a:buFont typeface="Arial"/>
              <a:buNone/>
              <a:defRPr/>
            </a:pPr>
            <a:r>
              <a:rPr lang="en-US" sz="2900" dirty="0"/>
              <a:t>5.  </a:t>
            </a:r>
            <a:r>
              <a:rPr lang="en-US" sz="2900" u="sng" dirty="0"/>
              <a:t>Form</a:t>
            </a:r>
            <a:r>
              <a:rPr lang="en-US" sz="2900" dirty="0"/>
              <a:t>:   Letter, report, poster, essay, poem, etc.</a:t>
            </a:r>
          </a:p>
          <a:p>
            <a:pPr fontAlgn="auto">
              <a:spcBef>
                <a:spcPts val="0"/>
              </a:spcBef>
              <a:buFont typeface="Wingdings 2" pitchFamily="18" charset="2"/>
              <a:buNone/>
              <a:defRPr/>
            </a:pPr>
            <a:r>
              <a:rPr lang="en-US" sz="2900" dirty="0"/>
              <a:t> 6.  </a:t>
            </a:r>
            <a:r>
              <a:rPr lang="en-US" sz="2900" u="sng" dirty="0"/>
              <a:t>Three Focus Correction Areas * </a:t>
            </a:r>
          </a:p>
          <a:p>
            <a:pPr marL="522287" indent="-457200" fontAlgn="auto">
              <a:spcBef>
                <a:spcPts val="0"/>
              </a:spcBef>
              <a:buFont typeface="Arial"/>
              <a:buNone/>
              <a:defRPr/>
            </a:pPr>
            <a:r>
              <a:rPr lang="en-US" sz="2900" dirty="0"/>
              <a:t>7.  </a:t>
            </a:r>
            <a:r>
              <a:rPr lang="en-US" sz="2900" u="sng" dirty="0"/>
              <a:t>Procedure</a:t>
            </a:r>
            <a:r>
              <a:rPr lang="en-US" sz="2900" dirty="0"/>
              <a:t>—sequence of</a:t>
            </a:r>
          </a:p>
          <a:p>
            <a:pPr marL="522287" indent="-457200" fontAlgn="auto">
              <a:spcBef>
                <a:spcPts val="0"/>
              </a:spcBef>
              <a:buFont typeface="Arial"/>
              <a:buNone/>
              <a:defRPr/>
            </a:pPr>
            <a:r>
              <a:rPr lang="en-US" sz="2900" dirty="0"/>
              <a:t>     lesson     </a:t>
            </a:r>
          </a:p>
          <a:p>
            <a:pPr marL="522287" indent="-457200" fontAlgn="auto">
              <a:spcBef>
                <a:spcPts val="0"/>
              </a:spcBef>
              <a:buFont typeface="Arial"/>
              <a:buNone/>
              <a:defRPr/>
            </a:pPr>
            <a:r>
              <a:rPr lang="en-US" sz="2900" dirty="0"/>
              <a:t>(*</a:t>
            </a:r>
            <a:r>
              <a:rPr lang="en-US" sz="2900" i="1" u="sng" dirty="0"/>
              <a:t>Include Optional FCAs</a:t>
            </a:r>
            <a:r>
              <a:rPr lang="en-US" sz="2900" dirty="0"/>
              <a:t>: to</a:t>
            </a:r>
          </a:p>
          <a:p>
            <a:pPr marL="522287" indent="-457200" fontAlgn="auto">
              <a:spcBef>
                <a:spcPts val="0"/>
              </a:spcBef>
              <a:buFont typeface="Arial"/>
              <a:buNone/>
              <a:defRPr/>
            </a:pPr>
            <a:r>
              <a:rPr lang="en-US" sz="2400" dirty="0"/>
              <a:t> accommodate or challenge)</a:t>
            </a:r>
          </a:p>
          <a:p>
            <a:pPr fontAlgn="auto">
              <a:spcBef>
                <a:spcPts val="0"/>
              </a:spcBef>
              <a:buFont typeface="Arial"/>
              <a:buChar char="•"/>
              <a:defRPr/>
            </a:pPr>
            <a:endParaRPr lang="en-US" dirty="0"/>
          </a:p>
        </p:txBody>
      </p:sp>
      <p:sp>
        <p:nvSpPr>
          <p:cNvPr id="66564" name="Content Placeholder 3"/>
          <p:cNvSpPr>
            <a:spLocks noGrp="1"/>
          </p:cNvSpPr>
          <p:nvPr>
            <p:ph sz="half" idx="2"/>
          </p:nvPr>
        </p:nvSpPr>
        <p:spPr>
          <a:xfrm>
            <a:off x="6229350" y="1195388"/>
            <a:ext cx="3981450" cy="5053012"/>
          </a:xfrm>
        </p:spPr>
        <p:txBody>
          <a:bodyPr rtlCol="0">
            <a:normAutofit fontScale="70000" lnSpcReduction="20000"/>
          </a:bodyPr>
          <a:lstStyle/>
          <a:p>
            <a:pPr fontAlgn="auto">
              <a:spcBef>
                <a:spcPts val="0"/>
              </a:spcBef>
              <a:buFont typeface="Wingdings 2" panose="05020102010507070707" pitchFamily="18" charset="2"/>
              <a:buNone/>
              <a:defRPr/>
            </a:pPr>
            <a:r>
              <a:rPr lang="en-US" sz="2900" i="1" dirty="0"/>
              <a:t>When you finish…</a:t>
            </a:r>
          </a:p>
          <a:p>
            <a:pPr fontAlgn="auto">
              <a:spcBef>
                <a:spcPts val="0"/>
              </a:spcBef>
              <a:buFont typeface="Wingdings 2" panose="05020102010507070707" pitchFamily="18" charset="2"/>
              <a:buNone/>
              <a:defRPr/>
            </a:pPr>
            <a:r>
              <a:rPr lang="en-US" sz="2900" dirty="0"/>
              <a:t>*    Read your report out loud in a one-foot voice. Check for any confusing parts.</a:t>
            </a:r>
          </a:p>
          <a:p>
            <a:pPr fontAlgn="auto">
              <a:spcBef>
                <a:spcPts val="0"/>
              </a:spcBef>
              <a:buFont typeface="Wingdings 2" panose="05020102010507070707" pitchFamily="18" charset="2"/>
              <a:buNone/>
              <a:defRPr/>
            </a:pPr>
            <a:r>
              <a:rPr lang="en-US" sz="2900" dirty="0"/>
              <a:t>*    Edit your FCAs following your teacher's directions.</a:t>
            </a:r>
          </a:p>
          <a:p>
            <a:pPr fontAlgn="auto">
              <a:spcBef>
                <a:spcPts val="0"/>
              </a:spcBef>
              <a:buFont typeface="Wingdings 2" panose="05020102010507070707" pitchFamily="18" charset="2"/>
              <a:buNone/>
              <a:defRPr/>
            </a:pPr>
            <a:r>
              <a:rPr lang="en-US" sz="2900" dirty="0"/>
              <a:t>*   Option if going on to Type Four: Have a partner read your paper out loud to you. Get feedback on your FCAs. Write a second draft with all your improvements.</a:t>
            </a:r>
          </a:p>
          <a:p>
            <a:pPr fontAlgn="auto">
              <a:spcBef>
                <a:spcPts val="0"/>
              </a:spcBef>
              <a:buFont typeface="Wingdings 2" panose="05020102010507070707" pitchFamily="18" charset="2"/>
              <a:buNone/>
              <a:defRPr/>
            </a:pPr>
            <a:r>
              <a:rPr lang="en-US" sz="2900" dirty="0"/>
              <a:t> </a:t>
            </a:r>
          </a:p>
          <a:p>
            <a:pPr fontAlgn="auto">
              <a:spcBef>
                <a:spcPts val="0"/>
              </a:spcBef>
              <a:buFont typeface="Wingdings 2" panose="05020102010507070707" pitchFamily="18" charset="2"/>
              <a:buNone/>
              <a:defRPr/>
            </a:pPr>
            <a:r>
              <a:rPr lang="en-US" sz="2900" dirty="0"/>
              <a:t>From </a:t>
            </a:r>
            <a:r>
              <a:rPr lang="en-US" sz="2900" i="1" dirty="0"/>
              <a:t>Improving Student Performance Through Writing and Thinking Across the Curriculum</a:t>
            </a:r>
            <a:r>
              <a:rPr lang="en-US" sz="2900" dirty="0"/>
              <a:t>, John Collins, 2008, p. 59.</a:t>
            </a:r>
          </a:p>
          <a:p>
            <a:pPr fontAlgn="auto">
              <a:spcBef>
                <a:spcPts val="0"/>
              </a:spcBef>
              <a:buFont typeface="Wingdings 2" panose="05020102010507070707" pitchFamily="18" charset="2"/>
              <a:buNone/>
              <a:defRPr/>
            </a:pPr>
            <a:endParaRPr lang="en-US" dirty="0" smtClean="0"/>
          </a:p>
        </p:txBody>
      </p:sp>
    </p:spTree>
  </p:cSld>
  <p:clrMapOvr>
    <a:masterClrMapping/>
  </p:clrMapOvr>
  <p:transition spd="slow" advClick="0" advTm="8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Art and Science of teaching </a:t>
            </a:r>
            <a:r>
              <a:rPr lang="en-US" dirty="0" err="1" smtClean="0"/>
              <a:t>ArGument</a:t>
            </a:r>
            <a:r>
              <a:rPr lang="en-US" dirty="0" smtClean="0"/>
              <a:t>…</a:t>
            </a:r>
            <a:endParaRPr lang="en-US" dirty="0"/>
          </a:p>
        </p:txBody>
      </p:sp>
      <p:sp>
        <p:nvSpPr>
          <p:cNvPr id="53250" name="Content Placeholder 2"/>
          <p:cNvSpPr>
            <a:spLocks noGrp="1"/>
          </p:cNvSpPr>
          <p:nvPr>
            <p:ph idx="1"/>
          </p:nvPr>
        </p:nvSpPr>
        <p:spPr/>
        <p:txBody>
          <a:bodyPr/>
          <a:lstStyle/>
          <a:p>
            <a:r>
              <a:rPr lang="en-US" sz="3600" smtClean="0"/>
              <a:t>Close Reading/Text Rendering</a:t>
            </a:r>
          </a:p>
          <a:p>
            <a:endParaRPr lang="en-US" sz="3600" smtClean="0"/>
          </a:p>
          <a:p>
            <a:r>
              <a:rPr lang="en-US" sz="3600" smtClean="0"/>
              <a:t>Identify 2 VIP’s—Very Important Points</a:t>
            </a:r>
          </a:p>
          <a:p>
            <a:endParaRPr lang="en-US" sz="3600" smtClean="0"/>
          </a:p>
          <a:p>
            <a:r>
              <a:rPr lang="en-US" sz="3600" smtClean="0"/>
              <a:t>Group Consensus—1 MVP—Most Valuable Point</a:t>
            </a:r>
          </a:p>
        </p:txBody>
      </p:sp>
      <p:pic>
        <p:nvPicPr>
          <p:cNvPr id="53251" name="Picture 3"/>
          <p:cNvPicPr>
            <a:picLocks noChangeAspect="1"/>
          </p:cNvPicPr>
          <p:nvPr/>
        </p:nvPicPr>
        <p:blipFill>
          <a:blip r:embed="rId2"/>
          <a:srcRect/>
          <a:stretch>
            <a:fillRect/>
          </a:stretch>
        </p:blipFill>
        <p:spPr bwMode="auto">
          <a:xfrm>
            <a:off x="8358188" y="1882775"/>
            <a:ext cx="2801937" cy="1519238"/>
          </a:xfrm>
          <a:prstGeom prst="rect">
            <a:avLst/>
          </a:prstGeom>
          <a:noFill/>
          <a:ln w="9525">
            <a:noFill/>
            <a:miter lim="800000"/>
            <a:headEnd/>
            <a:tailEnd/>
          </a:ln>
        </p:spPr>
      </p:pic>
      <p:pic>
        <p:nvPicPr>
          <p:cNvPr id="53252" name="Picture 4"/>
          <p:cNvPicPr>
            <a:picLocks noChangeAspect="1"/>
          </p:cNvPicPr>
          <p:nvPr/>
        </p:nvPicPr>
        <p:blipFill>
          <a:blip r:embed="rId3"/>
          <a:srcRect/>
          <a:stretch>
            <a:fillRect/>
          </a:stretch>
        </p:blipFill>
        <p:spPr bwMode="auto">
          <a:xfrm>
            <a:off x="1400175" y="5867400"/>
            <a:ext cx="735013" cy="627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609600"/>
            <a:ext cx="8382000" cy="1143000"/>
          </a:xfrm>
        </p:spPr>
        <p:txBody>
          <a:bodyPr/>
          <a:lstStyle/>
          <a:p>
            <a:pPr fontAlgn="auto">
              <a:spcAft>
                <a:spcPts val="0"/>
              </a:spcAft>
              <a:defRPr/>
            </a:pPr>
            <a:r>
              <a:rPr lang="en-US" dirty="0" smtClean="0"/>
              <a:t>Four Essential Assignments</a:t>
            </a:r>
            <a:endParaRPr lang="en-US" dirty="0"/>
          </a:p>
        </p:txBody>
      </p:sp>
      <p:sp>
        <p:nvSpPr>
          <p:cNvPr id="54274" name="Content Placeholder 2"/>
          <p:cNvSpPr>
            <a:spLocks noGrp="1"/>
          </p:cNvSpPr>
          <p:nvPr>
            <p:ph idx="1"/>
          </p:nvPr>
        </p:nvSpPr>
        <p:spPr>
          <a:xfrm>
            <a:off x="1905000" y="1597025"/>
            <a:ext cx="7497763" cy="5029200"/>
          </a:xfrm>
        </p:spPr>
        <p:txBody>
          <a:bodyPr/>
          <a:lstStyle/>
          <a:p>
            <a:r>
              <a:rPr lang="en-US" sz="3100" smtClean="0"/>
              <a:t>The Ten Percent Summary</a:t>
            </a:r>
          </a:p>
          <a:p>
            <a:pPr lvl="1">
              <a:buFontTx/>
              <a:buNone/>
            </a:pPr>
            <a:r>
              <a:rPr lang="en-US" smtClean="0"/>
              <a:t>	Telling the main points of a non-fiction    article</a:t>
            </a:r>
          </a:p>
          <a:p>
            <a:r>
              <a:rPr lang="en-US" sz="3100" smtClean="0"/>
              <a:t>Vocabulary Cards</a:t>
            </a:r>
          </a:p>
          <a:p>
            <a:pPr lvl="1">
              <a:buFontTx/>
              <a:buNone/>
            </a:pPr>
            <a:r>
              <a:rPr lang="en-US" smtClean="0"/>
              <a:t>	Using cards to master technical vocabulary</a:t>
            </a:r>
          </a:p>
          <a:p>
            <a:r>
              <a:rPr lang="en-US" sz="3100" smtClean="0"/>
              <a:t>Similar but Different</a:t>
            </a:r>
          </a:p>
          <a:p>
            <a:pPr lvl="1">
              <a:buFontTx/>
              <a:buNone/>
            </a:pPr>
            <a:r>
              <a:rPr lang="en-US" smtClean="0"/>
              <a:t>	Comparing and contrasting when differences are subtle</a:t>
            </a:r>
          </a:p>
          <a:p>
            <a:r>
              <a:rPr lang="en-US" sz="3100" smtClean="0"/>
              <a:t>Short Persuasive Essay</a:t>
            </a:r>
          </a:p>
          <a:p>
            <a:pPr lvl="1">
              <a:buFontTx/>
              <a:buNone/>
            </a:pPr>
            <a:r>
              <a:rPr lang="en-US" smtClean="0"/>
              <a:t>	Taking a stand on an issue</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685800"/>
            <a:ext cx="8458200" cy="1143000"/>
          </a:xfrm>
        </p:spPr>
        <p:txBody>
          <a:bodyPr>
            <a:noAutofit/>
          </a:bodyPr>
          <a:lstStyle/>
          <a:p>
            <a:pPr fontAlgn="auto">
              <a:spcAft>
                <a:spcPts val="0"/>
              </a:spcAft>
              <a:defRPr/>
            </a:pPr>
            <a:r>
              <a:rPr lang="en-US" sz="3800" dirty="0"/>
              <a:t>Seven Highly Recommended Assignments</a:t>
            </a:r>
          </a:p>
        </p:txBody>
      </p:sp>
      <p:sp>
        <p:nvSpPr>
          <p:cNvPr id="60419" name="Content Placeholder 2"/>
          <p:cNvSpPr>
            <a:spLocks noGrp="1"/>
          </p:cNvSpPr>
          <p:nvPr>
            <p:ph idx="1"/>
          </p:nvPr>
        </p:nvSpPr>
        <p:spPr>
          <a:xfrm>
            <a:off x="2133600" y="1981200"/>
            <a:ext cx="8001000" cy="4114800"/>
          </a:xfrm>
        </p:spPr>
        <p:txBody>
          <a:bodyPr rtlCol="0">
            <a:normAutofit fontScale="92500" lnSpcReduction="10000"/>
          </a:bodyPr>
          <a:lstStyle/>
          <a:p>
            <a:pPr fontAlgn="auto">
              <a:spcBef>
                <a:spcPts val="100"/>
              </a:spcBef>
              <a:buFont typeface="Arial"/>
              <a:buChar char="•"/>
              <a:defRPr/>
            </a:pPr>
            <a:r>
              <a:rPr lang="en-US" dirty="0" smtClean="0"/>
              <a:t>“</a:t>
            </a:r>
            <a:r>
              <a:rPr lang="en-US" sz="3100" dirty="0"/>
              <a:t>Who Am I?”</a:t>
            </a:r>
          </a:p>
          <a:p>
            <a:pPr fontAlgn="auto">
              <a:spcBef>
                <a:spcPts val="100"/>
              </a:spcBef>
              <a:buFont typeface="Arial"/>
              <a:buNone/>
              <a:defRPr/>
            </a:pPr>
            <a:r>
              <a:rPr lang="en-US" sz="2800" dirty="0"/>
              <a:t>		An autobiographical sketch about a 	classmate</a:t>
            </a:r>
          </a:p>
          <a:p>
            <a:pPr fontAlgn="auto">
              <a:spcBef>
                <a:spcPts val="100"/>
              </a:spcBef>
              <a:buFont typeface="Arial"/>
              <a:buChar char="•"/>
              <a:defRPr/>
            </a:pPr>
            <a:r>
              <a:rPr lang="en-US" sz="3100" dirty="0"/>
              <a:t>Class Log</a:t>
            </a:r>
          </a:p>
          <a:p>
            <a:pPr fontAlgn="auto">
              <a:spcBef>
                <a:spcPts val="100"/>
              </a:spcBef>
              <a:buFont typeface="Arial"/>
              <a:buNone/>
              <a:defRPr/>
            </a:pPr>
            <a:r>
              <a:rPr lang="en-US" sz="2800" dirty="0"/>
              <a:t>		Creating a description of class for an </a:t>
            </a:r>
          </a:p>
          <a:p>
            <a:pPr fontAlgn="auto">
              <a:spcBef>
                <a:spcPts val="100"/>
              </a:spcBef>
              <a:buFont typeface="Arial"/>
              <a:buNone/>
              <a:defRPr/>
            </a:pPr>
            <a:r>
              <a:rPr lang="en-US" sz="2800" dirty="0"/>
              <a:t>		absent student</a:t>
            </a:r>
          </a:p>
          <a:p>
            <a:pPr fontAlgn="auto">
              <a:spcBef>
                <a:spcPts val="100"/>
              </a:spcBef>
              <a:buFont typeface="Arial"/>
              <a:buChar char="•"/>
              <a:defRPr/>
            </a:pPr>
            <a:r>
              <a:rPr lang="en-US" sz="3100" dirty="0"/>
              <a:t>Create A Test</a:t>
            </a:r>
          </a:p>
          <a:p>
            <a:pPr fontAlgn="auto">
              <a:spcBef>
                <a:spcPts val="100"/>
              </a:spcBef>
              <a:buFont typeface="Arial"/>
              <a:buNone/>
              <a:defRPr/>
            </a:pPr>
            <a:r>
              <a:rPr lang="en-US" sz="2800" dirty="0"/>
              <a:t>		Creating a test for the unit your class has 	just studied</a:t>
            </a:r>
          </a:p>
        </p:txBody>
      </p:sp>
      <p:sp>
        <p:nvSpPr>
          <p:cNvPr id="56323" name="TextBox 3"/>
          <p:cNvSpPr txBox="1">
            <a:spLocks noChangeArrowheads="1"/>
          </p:cNvSpPr>
          <p:nvPr/>
        </p:nvSpPr>
        <p:spPr bwMode="auto">
          <a:xfrm>
            <a:off x="6248400" y="6324600"/>
            <a:ext cx="2743200" cy="338138"/>
          </a:xfrm>
          <a:prstGeom prst="rect">
            <a:avLst/>
          </a:prstGeom>
          <a:noFill/>
          <a:ln w="9525">
            <a:noFill/>
            <a:miter lim="800000"/>
            <a:headEnd/>
            <a:tailEnd/>
          </a:ln>
        </p:spPr>
        <p:txBody>
          <a:bodyPr>
            <a:spAutoFit/>
          </a:bodyPr>
          <a:lstStyle/>
          <a:p>
            <a:pPr algn="r"/>
            <a:r>
              <a:rPr kumimoji="1" lang="en-US" sz="2400" baseline="30000"/>
              <a:t>www.collinsed.com</a:t>
            </a:r>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09600"/>
            <a:ext cx="8153400" cy="1143000"/>
          </a:xfrm>
        </p:spPr>
        <p:txBody>
          <a:bodyPr>
            <a:normAutofit fontScale="90000"/>
          </a:bodyPr>
          <a:lstStyle/>
          <a:p>
            <a:pPr fontAlgn="auto">
              <a:spcAft>
                <a:spcPts val="0"/>
              </a:spcAft>
              <a:defRPr/>
            </a:pPr>
            <a:r>
              <a:rPr lang="en-US" dirty="0" smtClean="0"/>
              <a:t>Seven Highly Recommended Assignments</a:t>
            </a:r>
            <a:endParaRPr lang="en-US" dirty="0"/>
          </a:p>
        </p:txBody>
      </p:sp>
      <p:sp>
        <p:nvSpPr>
          <p:cNvPr id="62467" name="Content Placeholder 2"/>
          <p:cNvSpPr>
            <a:spLocks noGrp="1"/>
          </p:cNvSpPr>
          <p:nvPr>
            <p:ph idx="1"/>
          </p:nvPr>
        </p:nvSpPr>
        <p:spPr>
          <a:xfrm>
            <a:off x="2133600" y="1752600"/>
            <a:ext cx="8183563" cy="4800600"/>
          </a:xfrm>
        </p:spPr>
        <p:txBody>
          <a:bodyPr rtlCol="0">
            <a:normAutofit fontScale="85000" lnSpcReduction="20000"/>
          </a:bodyPr>
          <a:lstStyle/>
          <a:p>
            <a:pPr fontAlgn="auto">
              <a:spcBef>
                <a:spcPts val="300"/>
              </a:spcBef>
              <a:buFont typeface="Arial"/>
              <a:buChar char="•"/>
              <a:defRPr/>
            </a:pPr>
            <a:r>
              <a:rPr lang="en-US" sz="2800" dirty="0"/>
              <a:t>Study Guide</a:t>
            </a:r>
          </a:p>
          <a:p>
            <a:pPr fontAlgn="auto">
              <a:spcBef>
                <a:spcPts val="300"/>
              </a:spcBef>
              <a:buFont typeface="Arial"/>
              <a:buNone/>
              <a:defRPr/>
            </a:pPr>
            <a:r>
              <a:rPr lang="en-US" sz="2800" dirty="0"/>
              <a:t>		</a:t>
            </a:r>
            <a:r>
              <a:rPr lang="en-US" sz="2600" dirty="0"/>
              <a:t>Predicting, explaining, and answering essay 	questions</a:t>
            </a:r>
          </a:p>
          <a:p>
            <a:pPr fontAlgn="auto">
              <a:spcBef>
                <a:spcPts val="300"/>
              </a:spcBef>
              <a:buFont typeface="Arial"/>
              <a:buChar char="•"/>
              <a:defRPr/>
            </a:pPr>
            <a:r>
              <a:rPr lang="en-US" sz="2800" dirty="0"/>
              <a:t>End of Unit Reflection</a:t>
            </a:r>
          </a:p>
          <a:p>
            <a:pPr fontAlgn="auto">
              <a:spcBef>
                <a:spcPts val="300"/>
              </a:spcBef>
              <a:buFont typeface="Arial"/>
              <a:buNone/>
              <a:defRPr/>
            </a:pPr>
            <a:r>
              <a:rPr lang="en-US" sz="2800" dirty="0"/>
              <a:t>		</a:t>
            </a:r>
            <a:r>
              <a:rPr lang="en-US" sz="2600" dirty="0"/>
              <a:t>Writing a letter to future student describing how to 	do well in class</a:t>
            </a:r>
          </a:p>
          <a:p>
            <a:pPr fontAlgn="auto">
              <a:spcBef>
                <a:spcPts val="300"/>
              </a:spcBef>
              <a:buFont typeface="Arial"/>
              <a:buChar char="•"/>
              <a:defRPr/>
            </a:pPr>
            <a:r>
              <a:rPr lang="en-US" sz="2800" dirty="0"/>
              <a:t>It’s a Must!</a:t>
            </a:r>
          </a:p>
          <a:p>
            <a:pPr fontAlgn="auto">
              <a:spcBef>
                <a:spcPts val="300"/>
              </a:spcBef>
              <a:buFont typeface="Arial"/>
              <a:buNone/>
              <a:defRPr/>
            </a:pPr>
            <a:r>
              <a:rPr lang="en-US" sz="2800" dirty="0"/>
              <a:t>		</a:t>
            </a:r>
            <a:r>
              <a:rPr lang="en-US" sz="2600" dirty="0"/>
              <a:t>Thoughtful recommendations about the 	important aspects of this class</a:t>
            </a:r>
          </a:p>
          <a:p>
            <a:pPr fontAlgn="auto">
              <a:spcBef>
                <a:spcPts val="300"/>
              </a:spcBef>
              <a:buFont typeface="Arial"/>
              <a:buChar char="•"/>
              <a:defRPr/>
            </a:pPr>
            <a:r>
              <a:rPr lang="en-US" sz="2800" dirty="0"/>
              <a:t>Letter to Next Year’s Teacher	</a:t>
            </a:r>
          </a:p>
          <a:p>
            <a:pPr fontAlgn="auto">
              <a:spcBef>
                <a:spcPts val="300"/>
              </a:spcBef>
              <a:buFont typeface="Arial"/>
              <a:buNone/>
              <a:defRPr/>
            </a:pPr>
            <a:r>
              <a:rPr lang="en-US" sz="2800" dirty="0"/>
              <a:t>		</a:t>
            </a:r>
            <a:r>
              <a:rPr lang="en-US" sz="2600" dirty="0"/>
              <a:t>Reflecting on what you have learned</a:t>
            </a:r>
          </a:p>
          <a:p>
            <a:pPr lvl="1" fontAlgn="auto">
              <a:spcBef>
                <a:spcPts val="0"/>
              </a:spcBef>
              <a:buFontTx/>
              <a:buNone/>
              <a:defRPr/>
            </a:pPr>
            <a:r>
              <a:rPr lang="en-US" dirty="0" smtClean="0"/>
              <a:t>	</a:t>
            </a:r>
          </a:p>
          <a:p>
            <a:pPr lvl="1" fontAlgn="auto">
              <a:spcBef>
                <a:spcPts val="0"/>
              </a:spcBef>
              <a:buFontTx/>
              <a:buNone/>
              <a:defRPr/>
            </a:pPr>
            <a:r>
              <a:rPr lang="en-US" dirty="0" smtClean="0"/>
              <a:t>		</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dirty="0"/>
          </a:p>
        </p:txBody>
      </p:sp>
      <p:pic>
        <p:nvPicPr>
          <p:cNvPr id="60418" name="Picture 2"/>
          <p:cNvPicPr>
            <a:picLocks noChangeAspect="1"/>
          </p:cNvPicPr>
          <p:nvPr/>
        </p:nvPicPr>
        <p:blipFill>
          <a:blip r:embed="rId2"/>
          <a:srcRect/>
          <a:stretch>
            <a:fillRect/>
          </a:stretch>
        </p:blipFill>
        <p:spPr bwMode="auto">
          <a:xfrm>
            <a:off x="1809750" y="60325"/>
            <a:ext cx="6254750" cy="641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Murder in the Lunchroom—Crime and Punishment, Lawrence Treat</a:t>
            </a:r>
            <a:endParaRPr lang="en-US" dirty="0"/>
          </a:p>
        </p:txBody>
      </p:sp>
      <p:sp>
        <p:nvSpPr>
          <p:cNvPr id="61442" name="Content Placeholder 2"/>
          <p:cNvSpPr>
            <a:spLocks noGrp="1"/>
          </p:cNvSpPr>
          <p:nvPr>
            <p:ph idx="1"/>
          </p:nvPr>
        </p:nvSpPr>
        <p:spPr>
          <a:xfrm>
            <a:off x="685800" y="1568450"/>
            <a:ext cx="10131425" cy="3649663"/>
          </a:xfrm>
        </p:spPr>
        <p:txBody>
          <a:bodyPr/>
          <a:lstStyle/>
          <a:p>
            <a:r>
              <a:rPr lang="en-US" sz="4800" smtClean="0"/>
              <a:t>Crime Solving Argumentation…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TyPe</a:t>
            </a:r>
            <a:r>
              <a:rPr lang="en-US" dirty="0" smtClean="0"/>
              <a:t> 3 Writing… The Best Writing Teachers are Writers Themselves!</a:t>
            </a:r>
            <a:endParaRPr lang="en-US" dirty="0"/>
          </a:p>
        </p:txBody>
      </p:sp>
      <p:sp>
        <p:nvSpPr>
          <p:cNvPr id="62466" name="Content Placeholder 2"/>
          <p:cNvSpPr>
            <a:spLocks noGrp="1"/>
          </p:cNvSpPr>
          <p:nvPr>
            <p:ph idx="1"/>
          </p:nvPr>
        </p:nvSpPr>
        <p:spPr/>
        <p:txBody>
          <a:bodyPr/>
          <a:lstStyle/>
          <a:p>
            <a:r>
              <a:rPr lang="en-US" sz="4800" smtClean="0"/>
              <a:t>Coaching Script for PA Core Writing…</a:t>
            </a:r>
          </a:p>
          <a:p>
            <a:r>
              <a:rPr lang="en-US" sz="4800" smtClean="0"/>
              <a:t>FCA’s</a:t>
            </a:r>
          </a:p>
          <a:p>
            <a:r>
              <a:rPr lang="en-US" sz="4800" smtClean="0"/>
              <a:t>Peer Revision</a:t>
            </a:r>
          </a:p>
        </p:txBody>
      </p:sp>
      <p:pic>
        <p:nvPicPr>
          <p:cNvPr id="62467" name="Picture 3"/>
          <p:cNvPicPr>
            <a:picLocks noChangeAspect="1"/>
          </p:cNvPicPr>
          <p:nvPr/>
        </p:nvPicPr>
        <p:blipFill>
          <a:blip r:embed="rId2"/>
          <a:srcRect/>
          <a:stretch>
            <a:fillRect/>
          </a:stretch>
        </p:blipFill>
        <p:spPr bwMode="auto">
          <a:xfrm>
            <a:off x="7099300" y="3670300"/>
            <a:ext cx="1797050" cy="1906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800" dirty="0" smtClean="0"/>
              <a:t>Please Do Now</a:t>
            </a:r>
            <a:r>
              <a:rPr lang="en-US" dirty="0" smtClean="0"/>
              <a:t>!</a:t>
            </a:r>
            <a:endParaRPr lang="en-US" dirty="0"/>
          </a:p>
        </p:txBody>
      </p:sp>
      <p:sp>
        <p:nvSpPr>
          <p:cNvPr id="23554" name="Content Placeholder 2"/>
          <p:cNvSpPr>
            <a:spLocks noGrp="1"/>
          </p:cNvSpPr>
          <p:nvPr>
            <p:ph idx="1"/>
          </p:nvPr>
        </p:nvSpPr>
        <p:spPr/>
        <p:txBody>
          <a:bodyPr/>
          <a:lstStyle/>
          <a:p>
            <a:r>
              <a:rPr lang="en-US" sz="4400" smtClean="0"/>
              <a:t>Type 1 Writing….Publishable works!</a:t>
            </a:r>
          </a:p>
        </p:txBody>
      </p:sp>
      <p:pic>
        <p:nvPicPr>
          <p:cNvPr id="23555" name="Picture 3"/>
          <p:cNvPicPr>
            <a:picLocks noChangeAspect="1"/>
          </p:cNvPicPr>
          <p:nvPr/>
        </p:nvPicPr>
        <p:blipFill>
          <a:blip r:embed="rId2"/>
          <a:srcRect/>
          <a:stretch>
            <a:fillRect/>
          </a:stretch>
        </p:blipFill>
        <p:spPr bwMode="auto">
          <a:xfrm>
            <a:off x="7559675" y="893763"/>
            <a:ext cx="2474913" cy="2474912"/>
          </a:xfrm>
          <a:prstGeom prst="rect">
            <a:avLst/>
          </a:prstGeom>
          <a:noFill/>
          <a:ln w="9525">
            <a:noFill/>
            <a:miter lim="800000"/>
            <a:headEnd/>
            <a:tailEnd/>
          </a:ln>
        </p:spPr>
      </p:pic>
      <p:pic>
        <p:nvPicPr>
          <p:cNvPr id="23556" name="Picture 4"/>
          <p:cNvPicPr>
            <a:picLocks noChangeAspect="1"/>
          </p:cNvPicPr>
          <p:nvPr/>
        </p:nvPicPr>
        <p:blipFill>
          <a:blip r:embed="rId3"/>
          <a:srcRect/>
          <a:stretch>
            <a:fillRect/>
          </a:stretch>
        </p:blipFill>
        <p:spPr bwMode="auto">
          <a:xfrm>
            <a:off x="685800" y="4900613"/>
            <a:ext cx="1501775" cy="1281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Notes On Range and Content of Student Writing</a:t>
            </a:r>
            <a:endParaRPr lang="en-US" dirty="0"/>
          </a:p>
        </p:txBody>
      </p:sp>
      <p:sp>
        <p:nvSpPr>
          <p:cNvPr id="24578" name="Content Placeholder 2"/>
          <p:cNvSpPr>
            <a:spLocks noGrp="1"/>
          </p:cNvSpPr>
          <p:nvPr>
            <p:ph idx="1"/>
          </p:nvPr>
        </p:nvSpPr>
        <p:spPr/>
        <p:txBody>
          <a:bodyPr/>
          <a:lstStyle/>
          <a:p>
            <a:r>
              <a:rPr lang="en-US" sz="4400" smtClean="0"/>
              <a:t>Text Render—Close Read</a:t>
            </a:r>
          </a:p>
          <a:p>
            <a:r>
              <a:rPr lang="en-US" sz="4400" smtClean="0"/>
              <a:t>One Sentence, One Phrase, One Word!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Difference between Prompts and Quick Writes?</a:t>
            </a:r>
            <a:endParaRPr lang="en-US" dirty="0"/>
          </a:p>
        </p:txBody>
      </p:sp>
      <p:sp>
        <p:nvSpPr>
          <p:cNvPr id="25602" name="Content Placeholder 2"/>
          <p:cNvSpPr>
            <a:spLocks noGrp="1"/>
          </p:cNvSpPr>
          <p:nvPr>
            <p:ph idx="1"/>
          </p:nvPr>
        </p:nvSpPr>
        <p:spPr/>
        <p:txBody>
          <a:bodyPr/>
          <a:lstStyle/>
          <a:p>
            <a:r>
              <a:rPr lang="en-US" sz="4800" smtClean="0"/>
              <a:t>Donald Graves research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5400" dirty="0" smtClean="0"/>
              <a:t>Where Are We?</a:t>
            </a:r>
            <a:endParaRPr lang="en-US" sz="5400" dirty="0"/>
          </a:p>
        </p:txBody>
      </p:sp>
      <p:sp>
        <p:nvSpPr>
          <p:cNvPr id="26626" name="Content Placeholder 2"/>
          <p:cNvSpPr>
            <a:spLocks noGrp="1"/>
          </p:cNvSpPr>
          <p:nvPr>
            <p:ph idx="1"/>
          </p:nvPr>
        </p:nvSpPr>
        <p:spPr/>
        <p:txBody>
          <a:bodyPr/>
          <a:lstStyle/>
          <a:p>
            <a:r>
              <a:rPr lang="en-US" sz="4000" smtClean="0"/>
              <a:t>College and Career Readiness Anchor Standards for Writing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flipH="1" flipV="1">
            <a:off x="1066800" y="-1143000"/>
            <a:ext cx="990600" cy="1600200"/>
          </a:xfrm>
        </p:spPr>
        <p:txBody>
          <a:bodyPr>
            <a:noAutofit/>
          </a:bodyPr>
          <a:lstStyle/>
          <a:p>
            <a:pPr algn="ctr" fontAlgn="auto">
              <a:spcAft>
                <a:spcPts val="0"/>
              </a:spcAft>
              <a:defRPr/>
            </a:pPr>
            <a:endParaRPr lang="en-US" sz="4400" dirty="0"/>
          </a:p>
        </p:txBody>
      </p:sp>
      <p:sp>
        <p:nvSpPr>
          <p:cNvPr id="27650" name="Text Placeholder 8"/>
          <p:cNvSpPr>
            <a:spLocks noGrp="1"/>
          </p:cNvSpPr>
          <p:nvPr>
            <p:ph type="body" idx="2"/>
          </p:nvPr>
        </p:nvSpPr>
        <p:spPr>
          <a:xfrm>
            <a:off x="1066800" y="2057400"/>
            <a:ext cx="4419600" cy="4648200"/>
          </a:xfrm>
        </p:spPr>
        <p:txBody>
          <a:bodyPr/>
          <a:lstStyle/>
          <a:p>
            <a:r>
              <a:rPr lang="en-US" sz="2400" smtClean="0"/>
              <a:t>We must create a writing environment where students know the  purpose for writing and get support with authentic writing forms.  Students also need frequent opportunities to share their voice with an attentive and responsive audience.   These conditions enhance student motivation. </a:t>
            </a:r>
          </a:p>
          <a:p>
            <a:endParaRPr lang="en-US" smtClean="0"/>
          </a:p>
        </p:txBody>
      </p:sp>
      <p:pic>
        <p:nvPicPr>
          <p:cNvPr id="6" name="Content Placeholder 5" descr="motivation2crop -circle.png"/>
          <p:cNvPicPr>
            <a:picLocks noGrp="1" noChangeAspect="1"/>
          </p:cNvPicPr>
          <p:nvPr>
            <p:ph sz="half" idx="1"/>
          </p:nvPr>
        </p:nvPicPr>
        <p:blipFill>
          <a:blip r:embed="rId3"/>
          <a:srcRect/>
          <a:stretch>
            <a:fillRect/>
          </a:stretch>
        </p:blipFill>
        <p:spPr>
          <a:xfrm>
            <a:off x="5791200" y="838200"/>
            <a:ext cx="4156075" cy="4114800"/>
          </a:xfrm>
        </p:spPr>
      </p:pic>
      <p:sp>
        <p:nvSpPr>
          <p:cNvPr id="8" name="TextBox 7"/>
          <p:cNvSpPr txBox="1"/>
          <p:nvPr/>
        </p:nvSpPr>
        <p:spPr>
          <a:xfrm>
            <a:off x="5791200" y="5181600"/>
            <a:ext cx="4191000" cy="1570038"/>
          </a:xfrm>
          <a:prstGeom prst="rect">
            <a:avLst/>
          </a:prstGeom>
          <a:noFill/>
        </p:spPr>
        <p:txBody>
          <a:bodyPr>
            <a:spAutoFit/>
          </a:bodyPr>
          <a:lstStyle/>
          <a:p>
            <a:pPr fontAlgn="auto">
              <a:spcBef>
                <a:spcPts val="0"/>
              </a:spcBef>
              <a:spcAft>
                <a:spcPts val="0"/>
              </a:spcAft>
              <a:defRPr/>
            </a:pPr>
            <a:r>
              <a:rPr lang="en-US" sz="2400" dirty="0">
                <a:latin typeface="+mj-lt"/>
                <a:cs typeface="+mn-cs"/>
              </a:rPr>
              <a:t>Motivated writers value writing and are more focused on both learning tasks and skill expectations.</a:t>
            </a:r>
          </a:p>
        </p:txBody>
      </p:sp>
      <p:pic>
        <p:nvPicPr>
          <p:cNvPr id="10" name="Picture 9" descr="person-icon_1.bmp"/>
          <p:cNvPicPr>
            <a:picLocks noChangeAspect="1"/>
          </p:cNvPicPr>
          <p:nvPr/>
        </p:nvPicPr>
        <p:blipFill>
          <a:blip r:embed="rId4"/>
          <a:srcRect l="13547" r="18716"/>
          <a:stretch>
            <a:fillRect/>
          </a:stretch>
        </p:blipFill>
        <p:spPr bwMode="auto">
          <a:xfrm>
            <a:off x="3581400" y="5334000"/>
            <a:ext cx="1143000" cy="1266825"/>
          </a:xfrm>
          <a:prstGeom prst="rect">
            <a:avLst/>
          </a:prstGeom>
          <a:noFill/>
          <a:ln w="9525">
            <a:noFill/>
            <a:miter lim="800000"/>
            <a:headEnd/>
            <a:tailEnd/>
          </a:ln>
        </p:spPr>
      </p:pic>
      <p:pic>
        <p:nvPicPr>
          <p:cNvPr id="11" name="Picture 10" descr="pencil.jpg"/>
          <p:cNvPicPr>
            <a:picLocks noChangeAspect="1"/>
          </p:cNvPicPr>
          <p:nvPr/>
        </p:nvPicPr>
        <p:blipFill>
          <a:blip r:embed="rId5"/>
          <a:srcRect/>
          <a:stretch>
            <a:fillRect/>
          </a:stretch>
        </p:blipFill>
        <p:spPr bwMode="auto">
          <a:xfrm>
            <a:off x="6019800" y="2057400"/>
            <a:ext cx="820738" cy="590550"/>
          </a:xfrm>
          <a:prstGeom prst="rect">
            <a:avLst/>
          </a:prstGeom>
          <a:noFill/>
          <a:ln w="9525">
            <a:noFill/>
            <a:miter lim="800000"/>
            <a:headEnd/>
            <a:tailEnd/>
          </a:ln>
        </p:spPr>
      </p:pic>
    </p:spTree>
  </p:cSld>
  <p:clrMapOvr>
    <a:masterClrMapping/>
  </p:clrMapOvr>
  <p:transition spd="slow" advClick="0"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nodeType="afterGroup">
                            <p:stCondLst>
                              <p:cond delay="500"/>
                            </p:stCondLst>
                            <p:childTnLst>
                              <p:par>
                                <p:cTn id="11" presetID="35"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style.rotation</p:attrName>
                                        </p:attrNameLst>
                                      </p:cBhvr>
                                      <p:tavLst>
                                        <p:tav tm="0">
                                          <p:val>
                                            <p:fltVal val="720"/>
                                          </p:val>
                                        </p:tav>
                                        <p:tav tm="100000">
                                          <p:val>
                                            <p:fltVal val="0"/>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 calcmode="lin" valueType="num">
                                      <p:cBhvr>
                                        <p:cTn id="16" dur="2000" fill="hold"/>
                                        <p:tgtEl>
                                          <p:spTgt spid="6"/>
                                        </p:tgtEl>
                                        <p:attrNameLst>
                                          <p:attrName>ppt_w</p:attrName>
                                        </p:attrNameLst>
                                      </p:cBhvr>
                                      <p:tavLst>
                                        <p:tav tm="0">
                                          <p:val>
                                            <p:fltVal val="0"/>
                                          </p:val>
                                        </p:tav>
                                        <p:tav tm="100000">
                                          <p:val>
                                            <p:strVal val="#ppt_w"/>
                                          </p:val>
                                        </p:tav>
                                      </p:tavLst>
                                    </p:anim>
                                  </p:childTnLst>
                                </p:cTn>
                              </p:par>
                            </p:childTnLst>
                          </p:cTn>
                        </p:par>
                        <p:par>
                          <p:cTn id="17" fill="hold" nodeType="afterGroup">
                            <p:stCondLst>
                              <p:cond delay="2500"/>
                            </p:stCondLst>
                            <p:childTnLst>
                              <p:par>
                                <p:cTn id="18" presetID="9"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400" dirty="0" smtClean="0"/>
              <a:t>Where Are We Going?</a:t>
            </a:r>
            <a:endParaRPr lang="en-US" sz="4400" dirty="0"/>
          </a:p>
        </p:txBody>
      </p:sp>
      <p:sp>
        <p:nvSpPr>
          <p:cNvPr id="29698" name="Content Placeholder 2"/>
          <p:cNvSpPr>
            <a:spLocks noGrp="1"/>
          </p:cNvSpPr>
          <p:nvPr>
            <p:ph idx="1"/>
          </p:nvPr>
        </p:nvSpPr>
        <p:spPr/>
        <p:txBody>
          <a:bodyPr/>
          <a:lstStyle/>
          <a:p>
            <a:r>
              <a:rPr lang="en-US" sz="4400" smtClean="0"/>
              <a:t>Argumentative</a:t>
            </a:r>
          </a:p>
          <a:p>
            <a:r>
              <a:rPr lang="en-US" sz="4400" smtClean="0"/>
              <a:t>Informative/Explanatory</a:t>
            </a:r>
          </a:p>
          <a:p>
            <a:r>
              <a:rPr lang="en-US" sz="4400" smtClean="0"/>
              <a:t>Narrative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400" dirty="0" smtClean="0"/>
              <a:t>How do We Get there?</a:t>
            </a:r>
            <a:endParaRPr lang="en-US" sz="4400" dirty="0"/>
          </a:p>
        </p:txBody>
      </p:sp>
      <p:sp>
        <p:nvSpPr>
          <p:cNvPr id="30722" name="Content Placeholder 2"/>
          <p:cNvSpPr>
            <a:spLocks noGrp="1"/>
          </p:cNvSpPr>
          <p:nvPr>
            <p:ph idx="1"/>
          </p:nvPr>
        </p:nvSpPr>
        <p:spPr/>
        <p:txBody>
          <a:bodyPr/>
          <a:lstStyle/>
          <a:p>
            <a:r>
              <a:rPr lang="en-US" sz="4000" smtClean="0"/>
              <a:t>Build Writing Stamina through quick writes—Collins Types 1&amp;2 Writings—daily practice in all content areas</a:t>
            </a:r>
          </a:p>
          <a:p>
            <a:r>
              <a:rPr lang="en-US" sz="4000" smtClean="0"/>
              <a:t>Then scaffold carefully crafted Type 3 Writing exercises once the students are used to writing daily—Collins 7 Elements of a Great Writing Assignment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 xmlns:thm15="http://schemas.microsoft.com/office/thememl/2012/main" name="Celestial" id="{C4BB2A3D-0E93-4C5F-B0D2-9D3FCE089CC5}" vid="{E44E6A2F-09CD-4BE0-B42D-107FF03CEE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TC103457452[[fn=Celestial]]</Template>
  <TotalTime>376</TotalTime>
  <Words>891</Words>
  <Application>Microsoft Office PowerPoint</Application>
  <PresentationFormat>Custom</PresentationFormat>
  <Paragraphs>168</Paragraphs>
  <Slides>27</Slides>
  <Notes>15</Notes>
  <HiddenSlides>0</HiddenSlides>
  <MMClips>0</MMClips>
  <ScaleCrop>false</ScaleCrop>
  <HeadingPairs>
    <vt:vector size="6" baseType="variant">
      <vt:variant>
        <vt:lpstr>Fonts Used</vt:lpstr>
      </vt:variant>
      <vt:variant>
        <vt:i4>7</vt:i4>
      </vt:variant>
      <vt:variant>
        <vt:lpstr>Design Template</vt:lpstr>
      </vt:variant>
      <vt:variant>
        <vt:i4>17</vt:i4>
      </vt:variant>
      <vt:variant>
        <vt:lpstr>Slide Titles</vt:lpstr>
      </vt:variant>
      <vt:variant>
        <vt:i4>27</vt:i4>
      </vt:variant>
    </vt:vector>
  </HeadingPairs>
  <TitlesOfParts>
    <vt:vector size="51" baseType="lpstr">
      <vt:lpstr>Calibri</vt:lpstr>
      <vt:lpstr>Arial</vt:lpstr>
      <vt:lpstr>Calibri Light</vt:lpstr>
      <vt:lpstr>Harlow Solid Italic</vt:lpstr>
      <vt:lpstr>Times New Roman</vt:lpstr>
      <vt:lpstr>Wingdings</vt:lpstr>
      <vt:lpstr>Wingdings 2</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Celestial</vt:lpstr>
      <vt:lpstr>PA CORE WRITING STANDARDS: GET IT WRITE!</vt:lpstr>
      <vt:lpstr>Slide 2</vt:lpstr>
      <vt:lpstr>PLEASE DO NOW!</vt:lpstr>
      <vt:lpstr>NOTES ON RANGE AND CONTENT OF STUDENT WRITING</vt:lpstr>
      <vt:lpstr>DIFFERENCE BETWEEN PROMPTS AND QUICK WRITES?</vt:lpstr>
      <vt:lpstr>WHERE ARE WE?</vt:lpstr>
      <vt:lpstr>Slide 7</vt:lpstr>
      <vt:lpstr>WHERE ARE WE GOING?</vt:lpstr>
      <vt:lpstr>HOW DO WE GET THERE?</vt:lpstr>
      <vt:lpstr>COLLINS TYPES 1-5 WRITING REWIND!</vt:lpstr>
      <vt:lpstr>TYPE ONE WRITING OPEN-ENDED QUICK-WRITE—NO “CORRECT” ANSWER</vt:lpstr>
      <vt:lpstr>TYPE TWO WRITING QUICK-WRITE WITH A “RIGHT ANSWER”—A QUIZ</vt:lpstr>
      <vt:lpstr>TYPE TWO WRITING QUICK-WRITE WITH A “RIGHT ANSWER”—A QUIZ</vt:lpstr>
      <vt:lpstr>TYPE THREE WRITING A COMPOSITION WITH SPECIFIC CRITERIA</vt:lpstr>
      <vt:lpstr>STUDENT WORK </vt:lpstr>
      <vt:lpstr>          STUDENT WORK </vt:lpstr>
      <vt:lpstr>TYPE FOUR WRITING A REVISED COMPOSITION THAT HAS MULTIPLE CRITERIA</vt:lpstr>
      <vt:lpstr>TYPE FIVE WRITING WRITING OF PUBLISHABLE QUALITY</vt:lpstr>
      <vt:lpstr>             SEVEN ELEMENT LESSON</vt:lpstr>
      <vt:lpstr>SEVEN ELEMENT ASSIGNMENT</vt:lpstr>
      <vt:lpstr>ART AND SCIENCE OF TEACHING ARGUMENT…</vt:lpstr>
      <vt:lpstr>FOUR ESSENTIAL ASSIGNMENTS</vt:lpstr>
      <vt:lpstr>SEVEN HIGHLY RECOMMENDED ASSIGNMENTS</vt:lpstr>
      <vt:lpstr>SEVEN HIGHLY RECOMMENDED ASSIGNMENTS</vt:lpstr>
      <vt:lpstr>Slide 25</vt:lpstr>
      <vt:lpstr>MURDER IN THE LUNCHROOM—CRIME AND PUNISHMENT, LAWRENCE TREAT</vt:lpstr>
      <vt:lpstr>TYPE 3 WRITING… THE BEST WRITING TEACHERS ARE WRITERS THEMSELVES!</vt:lpstr>
    </vt:vector>
  </TitlesOfParts>
  <Company>Bellwood-Antis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Core Writing Standards: Get it Write!</dc:title>
  <dc:creator>Diane I. Hubona</dc:creator>
  <cp:lastModifiedBy>Ken</cp:lastModifiedBy>
  <cp:revision>8</cp:revision>
  <dcterms:created xsi:type="dcterms:W3CDTF">2014-04-01T15:35:48Z</dcterms:created>
  <dcterms:modified xsi:type="dcterms:W3CDTF">2014-04-02T11:04:59Z</dcterms:modified>
</cp:coreProperties>
</file>