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9" r:id="rId6"/>
    <p:sldId id="270" r:id="rId7"/>
    <p:sldId id="271" r:id="rId8"/>
    <p:sldId id="260" r:id="rId9"/>
    <p:sldId id="261" r:id="rId10"/>
    <p:sldId id="265" r:id="rId11"/>
    <p:sldId id="262" r:id="rId12"/>
    <p:sldId id="263" r:id="rId13"/>
    <p:sldId id="267" r:id="rId14"/>
    <p:sldId id="268" r:id="rId15"/>
    <p:sldId id="2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rfharmony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ituteforinstructionalcoaching.org/" TargetMode="External"/><Relationship Id="rId2" Type="http://schemas.openxmlformats.org/officeDocument/2006/relationships/hyperlink" Target="http://www.thefacultyroom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5914" y="292674"/>
            <a:ext cx="8574622" cy="26161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IU8 PIIC Coaching Workshop: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9911" y="1466682"/>
            <a:ext cx="7396536" cy="2688738"/>
          </a:xfrm>
        </p:spPr>
        <p:txBody>
          <a:bodyPr>
            <a:normAutofit fontScale="85000" lnSpcReduction="20000"/>
          </a:bodyPr>
          <a:lstStyle/>
          <a:p>
            <a:endParaRPr lang="en-US" sz="2800" dirty="0" smtClean="0"/>
          </a:p>
          <a:p>
            <a:r>
              <a:rPr lang="en-US" sz="2800" b="1" dirty="0" smtClean="0"/>
              <a:t>September 13, 2013</a:t>
            </a:r>
          </a:p>
          <a:p>
            <a:r>
              <a:rPr lang="en-US" sz="2800" b="1" dirty="0" smtClean="0"/>
              <a:t>Diane Hubona</a:t>
            </a:r>
          </a:p>
          <a:p>
            <a:r>
              <a:rPr lang="en-US" sz="2800" b="1" dirty="0" smtClean="0"/>
              <a:t>IU8 PIIC Coaching Mentor</a:t>
            </a:r>
          </a:p>
          <a:p>
            <a:r>
              <a:rPr lang="en-US" sz="2800" b="1" dirty="0" smtClean="0"/>
              <a:t>Bellwood-Antis SD Literacy Coach</a:t>
            </a:r>
          </a:p>
          <a:p>
            <a:r>
              <a:rPr lang="en-US" sz="2800" b="1" dirty="0" smtClean="0"/>
              <a:t>University of Pennsylvania Faculty</a:t>
            </a:r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7" name="Picture 6" descr="PIIC_Logo_tag"/>
          <p:cNvPicPr/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692" y="1387365"/>
            <a:ext cx="2940908" cy="27202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708822" y="4899116"/>
            <a:ext cx="62895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PIIC’s Mission: To support instructional coaching which helps teachers strengthen instructional practice, increase student engagement, and improve student learning.</a:t>
            </a:r>
          </a:p>
        </p:txBody>
      </p:sp>
    </p:spTree>
    <p:extLst>
      <p:ext uri="{BB962C8B-B14F-4D97-AF65-F5344CB8AC3E}">
        <p14:creationId xmlns:p14="http://schemas.microsoft.com/office/powerpoint/2010/main" val="6944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8387" y="-421285"/>
            <a:ext cx="9871548" cy="253725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Words to Actions…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Coaching ideas for :</a:t>
            </a:r>
          </a:p>
          <a:p>
            <a:r>
              <a:rPr lang="en-US" sz="4400" dirty="0" smtClean="0"/>
              <a:t>Establishing collaboration </a:t>
            </a:r>
          </a:p>
          <a:p>
            <a:r>
              <a:rPr lang="en-US" sz="4400" dirty="0" smtClean="0"/>
              <a:t>Creative problem solving and self reflection</a:t>
            </a:r>
          </a:p>
          <a:p>
            <a:r>
              <a:rPr lang="en-US" sz="4400" dirty="0" smtClean="0"/>
              <a:t>Continuum of learning opportunities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725" y="1362455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24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Voices From the Field…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If you asked your teachers how you can support them, what would they say?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865" y="580848"/>
            <a:ext cx="1018769" cy="175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0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of Practice: Professional Learning Communities for Coaches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National School Faculty Reform Site</a:t>
            </a:r>
          </a:p>
          <a:p>
            <a:r>
              <a:rPr lang="en-US" sz="4800" dirty="0">
                <a:hlinkClick r:id="rId2"/>
              </a:rPr>
              <a:t>http://www.nsrfharmony.org</a:t>
            </a:r>
            <a:r>
              <a:rPr lang="en-US" sz="4800" dirty="0" smtClean="0">
                <a:hlinkClick r:id="rId2"/>
              </a:rPr>
              <a:t>/</a:t>
            </a:r>
            <a:endParaRPr lang="en-US" sz="4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752599"/>
          </a:xfrm>
        </p:spPr>
        <p:txBody>
          <a:bodyPr/>
          <a:lstStyle/>
          <a:p>
            <a:r>
              <a:rPr lang="en-US" dirty="0" smtClean="0"/>
              <a:t>Action Planning for Coaches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0207" y="1062681"/>
            <a:ext cx="9921358" cy="46914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 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S = Specific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M= Measureable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A = Action Oriented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R – Realistic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T = </a:t>
            </a:r>
            <a:r>
              <a:rPr lang="en-US" sz="2800" b="1" dirty="0" smtClean="0"/>
              <a:t>Timely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S = Student-Centered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05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Review Tickets in the Door!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Finalize the agenda for October based on the needs assessment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9363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Ticket out the Door!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3977485"/>
            <a:ext cx="10018713" cy="3124201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Give One and Get One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70" y="1989579"/>
            <a:ext cx="2663346" cy="264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89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8387" y="0"/>
            <a:ext cx="10018713" cy="1752599"/>
          </a:xfrm>
        </p:spPr>
        <p:txBody>
          <a:bodyPr/>
          <a:lstStyle/>
          <a:p>
            <a:r>
              <a:rPr lang="en-US" dirty="0" smtClean="0"/>
              <a:t>Taking Care of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8162" y="2100649"/>
            <a:ext cx="9797791" cy="4333103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Monthly sign in sheets for Act 48 hours—complete with PPID</a:t>
            </a:r>
          </a:p>
          <a:p>
            <a:r>
              <a:rPr lang="en-US" sz="3200" dirty="0" smtClean="0"/>
              <a:t>Coaching Directory—name, email, phone</a:t>
            </a:r>
          </a:p>
          <a:p>
            <a:r>
              <a:rPr lang="en-US" sz="3200" dirty="0" smtClean="0"/>
              <a:t>Monthly agendas—build a workshop</a:t>
            </a:r>
          </a:p>
          <a:p>
            <a:r>
              <a:rPr lang="en-US" sz="3200" dirty="0" smtClean="0">
                <a:hlinkClick r:id="rId2"/>
              </a:rPr>
              <a:t>www.thefacultyroom.wikispaces.com</a:t>
            </a:r>
            <a:endParaRPr lang="en-US" sz="3200" dirty="0" smtClean="0"/>
          </a:p>
          <a:p>
            <a:r>
              <a:rPr lang="en-US" sz="3200" dirty="0" smtClean="0">
                <a:hlinkClick r:id="rId3"/>
              </a:rPr>
              <a:t>www.instituteforinstructionalcoaching.org</a:t>
            </a:r>
            <a:endParaRPr lang="en-US" sz="3200" dirty="0" smtClean="0"/>
          </a:p>
          <a:p>
            <a:r>
              <a:rPr lang="en-US" sz="3200" dirty="0" smtClean="0"/>
              <a:t>Problems of Practice—coaching PLC’s</a:t>
            </a:r>
          </a:p>
          <a:p>
            <a:r>
              <a:rPr lang="en-US" sz="3200" dirty="0" smtClean="0"/>
              <a:t>Articles to build coaching capacity back in your schools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17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Please Do Now…</a:t>
            </a:r>
            <a:br>
              <a:rPr lang="en-US" sz="5400" dirty="0" smtClean="0"/>
            </a:br>
            <a:r>
              <a:rPr lang="en-US" sz="5400" dirty="0" smtClean="0"/>
              <a:t>Ticket in the Door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511" y="2082113"/>
            <a:ext cx="10018713" cy="312420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Today will be a success if…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011" y="2082113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57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240" y="-481913"/>
            <a:ext cx="9031289" cy="2051221"/>
          </a:xfrm>
        </p:spPr>
        <p:txBody>
          <a:bodyPr/>
          <a:lstStyle/>
          <a:p>
            <a:r>
              <a:rPr lang="en-US" dirty="0" smtClean="0"/>
              <a:t>Getting to Know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8357" y="1915297"/>
            <a:ext cx="9711292" cy="552564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sz="4600" dirty="0" smtClean="0"/>
          </a:p>
          <a:p>
            <a:pPr marL="0" indent="0">
              <a:buNone/>
            </a:pPr>
            <a:endParaRPr lang="en-US" sz="4600" dirty="0" smtClean="0"/>
          </a:p>
          <a:p>
            <a:r>
              <a:rPr lang="en-US" sz="5900" dirty="0" smtClean="0"/>
              <a:t>Name That Tune!</a:t>
            </a:r>
          </a:p>
          <a:p>
            <a:endParaRPr lang="en-US" sz="5900" dirty="0" smtClean="0"/>
          </a:p>
          <a:p>
            <a:r>
              <a:rPr lang="en-US" sz="5900" dirty="0" smtClean="0"/>
              <a:t>Name, number of years as a coach, school district </a:t>
            </a:r>
          </a:p>
          <a:p>
            <a:pPr marL="0" indent="0">
              <a:buNone/>
            </a:pPr>
            <a:endParaRPr lang="en-US" sz="5900" i="1" dirty="0" smtClean="0"/>
          </a:p>
          <a:p>
            <a:r>
              <a:rPr lang="en-US" sz="5900" i="1" dirty="0" smtClean="0"/>
              <a:t>No Surrender </a:t>
            </a:r>
            <a:r>
              <a:rPr lang="en-US" sz="5900" dirty="0" smtClean="0"/>
              <a:t>by Bruce Springsteen</a:t>
            </a:r>
          </a:p>
          <a:p>
            <a:r>
              <a:rPr lang="en-US" sz="5900" i="1" dirty="0" smtClean="0"/>
              <a:t>Learning to Fly </a:t>
            </a:r>
            <a:r>
              <a:rPr lang="en-US" sz="5900" dirty="0" smtClean="0"/>
              <a:t>by Tom Petty and the Heartbreakers</a:t>
            </a:r>
          </a:p>
          <a:p>
            <a:r>
              <a:rPr lang="en-US" sz="5900" i="1" dirty="0" smtClean="0"/>
              <a:t>Get the Party Started </a:t>
            </a:r>
            <a:r>
              <a:rPr lang="en-US" sz="5900" dirty="0" smtClean="0"/>
              <a:t>by Pink</a:t>
            </a:r>
          </a:p>
          <a:p>
            <a:r>
              <a:rPr lang="en-US" sz="5900" i="1" dirty="0" smtClean="0"/>
              <a:t>Don’t Stop </a:t>
            </a:r>
            <a:r>
              <a:rPr lang="en-US" sz="5900" dirty="0" smtClean="0"/>
              <a:t>by Fleetwood Mac</a:t>
            </a:r>
          </a:p>
          <a:p>
            <a:r>
              <a:rPr lang="en-US" sz="5900" i="1" dirty="0" smtClean="0"/>
              <a:t>Thunderstruck</a:t>
            </a:r>
            <a:r>
              <a:rPr lang="en-US" sz="5900" dirty="0" smtClean="0"/>
              <a:t> by AC/DC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958" y="265784"/>
            <a:ext cx="1828571" cy="18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403" y="2798805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We learn...</a:t>
            </a:r>
            <a:br>
              <a:rPr lang="en-US" b="1" dirty="0"/>
            </a:br>
            <a:r>
              <a:rPr lang="en-US" b="1" dirty="0"/>
              <a:t>10% of what we read;</a:t>
            </a:r>
            <a:br>
              <a:rPr lang="en-US" b="1" dirty="0"/>
            </a:br>
            <a:r>
              <a:rPr lang="en-US" b="1" dirty="0"/>
              <a:t>20% of what we see;</a:t>
            </a:r>
            <a:br>
              <a:rPr lang="en-US" b="1" dirty="0"/>
            </a:br>
            <a:r>
              <a:rPr lang="en-US" b="1" dirty="0"/>
              <a:t>30% of what we hear;</a:t>
            </a:r>
            <a:br>
              <a:rPr lang="en-US" b="1" dirty="0"/>
            </a:br>
            <a:r>
              <a:rPr lang="en-US" b="1" dirty="0"/>
              <a:t>50% of what we see and hear;</a:t>
            </a:r>
            <a:br>
              <a:rPr lang="en-US" b="1" dirty="0"/>
            </a:br>
            <a:r>
              <a:rPr lang="en-US" b="1" dirty="0"/>
              <a:t>70% of what is discussed with others;</a:t>
            </a:r>
            <a:br>
              <a:rPr lang="en-US" b="1" dirty="0"/>
            </a:br>
            <a:r>
              <a:rPr lang="en-US" b="1" dirty="0"/>
              <a:t>80% of what we experience personally; and</a:t>
            </a:r>
            <a:br>
              <a:rPr lang="en-US" b="1" dirty="0"/>
            </a:br>
            <a:r>
              <a:rPr lang="en-US" b="1" dirty="0"/>
              <a:t>95% of what we teach to someone else</a:t>
            </a:r>
            <a:br>
              <a:rPr lang="en-US" b="1" dirty="0"/>
            </a:br>
            <a:r>
              <a:rPr lang="en-US" b="1" dirty="0"/>
              <a:t>--</a:t>
            </a:r>
            <a:r>
              <a:rPr lang="en-US" b="1" dirty="0" err="1"/>
              <a:t>Ekwall</a:t>
            </a:r>
            <a:r>
              <a:rPr lang="en-US" b="1" dirty="0"/>
              <a:t> and </a:t>
            </a:r>
            <a:r>
              <a:rPr lang="en-US" b="1" dirty="0" err="1"/>
              <a:t>Shanker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1954" y="208005"/>
            <a:ext cx="10018713" cy="312420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668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Danielson’s Framework for Teaching and  Teacher Effectiveness… Coaches’ Role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Domain 1: Planning and Preparation</a:t>
            </a:r>
          </a:p>
          <a:p>
            <a:r>
              <a:rPr lang="en-US" sz="4000" dirty="0" smtClean="0"/>
              <a:t>Domain 2: Classroom Environment</a:t>
            </a:r>
          </a:p>
          <a:p>
            <a:r>
              <a:rPr lang="en-US" sz="4000" dirty="0" smtClean="0"/>
              <a:t>Domain 3: Instruction</a:t>
            </a:r>
          </a:p>
          <a:p>
            <a:r>
              <a:rPr lang="en-US" sz="4000" dirty="0" smtClean="0"/>
              <a:t>Domain 4: Professional Responsibilities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54401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907" y="249196"/>
            <a:ext cx="10018713" cy="1752599"/>
          </a:xfrm>
        </p:spPr>
        <p:txBody>
          <a:bodyPr/>
          <a:lstStyle/>
          <a:p>
            <a:r>
              <a:rPr lang="en-US" dirty="0" smtClean="0"/>
              <a:t>Our Focus This Month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001795"/>
            <a:ext cx="10018712" cy="378940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Classroom Environment—establishing a culture for learning</a:t>
            </a:r>
          </a:p>
          <a:p>
            <a:r>
              <a:rPr lang="en-US" sz="3600" dirty="0" smtClean="0"/>
              <a:t>Instruction—engaging students in learning</a:t>
            </a:r>
          </a:p>
          <a:p>
            <a:r>
              <a:rPr lang="en-US" sz="3600" dirty="0" smtClean="0"/>
              <a:t>Professional Responsibilities—participating in a professional learning community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92597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805" y="26774"/>
            <a:ext cx="10018713" cy="1752599"/>
          </a:xfrm>
        </p:spPr>
        <p:txBody>
          <a:bodyPr/>
          <a:lstStyle/>
          <a:p>
            <a:r>
              <a:rPr lang="en-US" dirty="0" smtClean="0"/>
              <a:t>Three Essential Principles of Coaching:</a:t>
            </a:r>
            <a:br>
              <a:rPr lang="en-US" dirty="0" smtClean="0"/>
            </a:br>
            <a:r>
              <a:rPr lang="en-US" dirty="0" smtClean="0"/>
              <a:t>Our goal—to improve student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5805" y="1779373"/>
            <a:ext cx="9847218" cy="544933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1. Coaching should help establish a school culture that recognizes collaboration as an asset.</a:t>
            </a:r>
          </a:p>
          <a:p>
            <a:r>
              <a:rPr lang="en-US" sz="3200" dirty="0" smtClean="0"/>
              <a:t>2. Coaching should develop individual and group capacity to engage in creative problem solving and self reflection.</a:t>
            </a:r>
          </a:p>
          <a:p>
            <a:r>
              <a:rPr lang="en-US" sz="3200" dirty="0" smtClean="0"/>
              <a:t>3. Coaching should provide a continuum of professional learning opportunities to support adults in their acquisition and use of specific knowledge, skills, and strategies.        Moran, 2007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615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Jigsaw: Save the Last Word for Me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378" y="2100649"/>
            <a:ext cx="9896645" cy="3690551"/>
          </a:xfrm>
        </p:spPr>
        <p:txBody>
          <a:bodyPr/>
          <a:lstStyle/>
          <a:p>
            <a:r>
              <a:rPr lang="en-US" sz="4800" dirty="0" smtClean="0"/>
              <a:t>Recognizing Collaboration…A--pink</a:t>
            </a:r>
          </a:p>
          <a:p>
            <a:r>
              <a:rPr lang="en-US" sz="4800" dirty="0" smtClean="0"/>
              <a:t>Developing Capacity…B--green</a:t>
            </a:r>
          </a:p>
          <a:p>
            <a:r>
              <a:rPr lang="en-US" sz="4800" dirty="0" smtClean="0"/>
              <a:t>Providing a Continuum…C--yellow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3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312</TotalTime>
  <Words>382</Words>
  <Application>Microsoft Office PowerPoint</Application>
  <PresentationFormat>Widescreen</PresentationFormat>
  <Paragraphs>75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Corbel</vt:lpstr>
      <vt:lpstr>Parallax</vt:lpstr>
      <vt:lpstr>IU8 PIIC Coaching Workshop:  </vt:lpstr>
      <vt:lpstr>Taking Care of Business</vt:lpstr>
      <vt:lpstr>Please Do Now… Ticket in the Door</vt:lpstr>
      <vt:lpstr>Getting to Know You…</vt:lpstr>
      <vt:lpstr>We learn... 10% of what we read; 20% of what we see; 30% of what we hear; 50% of what we see and hear; 70% of what is discussed with others; 80% of what we experience personally; and 95% of what we teach to someone else --Ekwall and Shanker </vt:lpstr>
      <vt:lpstr>Danielson’s Framework for Teaching and  Teacher Effectiveness… Coaches’ Role</vt:lpstr>
      <vt:lpstr>Our Focus This Month</vt:lpstr>
      <vt:lpstr>Three Essential Principles of Coaching: Our goal—to improve student learning</vt:lpstr>
      <vt:lpstr>Jigsaw: Save the Last Word for Me</vt:lpstr>
      <vt:lpstr>Words to Actions…</vt:lpstr>
      <vt:lpstr>Voices From the Field…</vt:lpstr>
      <vt:lpstr>Problems of Practice: Professional Learning Communities for Coaches</vt:lpstr>
      <vt:lpstr>Action Planning for Coaches</vt:lpstr>
      <vt:lpstr>Review Tickets in the Door!</vt:lpstr>
      <vt:lpstr>Ticket out the Door!</vt:lpstr>
    </vt:vector>
  </TitlesOfParts>
  <Company>Bellwood-Antis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IU8 PIIC Coaching Workshop: PIIC’s Mission: To support instructional coaching which helps teachers strengthen instructional practice, increase student engagement, and improve student learning.</dc:title>
  <dc:creator>Diane I. Hubona</dc:creator>
  <cp:lastModifiedBy>Diane I. Hubona</cp:lastModifiedBy>
  <cp:revision>20</cp:revision>
  <dcterms:created xsi:type="dcterms:W3CDTF">2013-09-10T14:39:53Z</dcterms:created>
  <dcterms:modified xsi:type="dcterms:W3CDTF">2013-09-11T21:27:22Z</dcterms:modified>
</cp:coreProperties>
</file>