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68" r:id="rId6"/>
    <p:sldId id="258" r:id="rId7"/>
    <p:sldId id="265" r:id="rId8"/>
    <p:sldId id="261" r:id="rId9"/>
    <p:sldId id="269" r:id="rId10"/>
    <p:sldId id="267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fw.to/oOxQ9Q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Instructional Strategies That Foster Collaboration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181" y="4353059"/>
            <a:ext cx="8242242" cy="2112135"/>
          </a:xfrm>
        </p:spPr>
        <p:txBody>
          <a:bodyPr>
            <a:normAutofit/>
          </a:bodyPr>
          <a:lstStyle/>
          <a:p>
            <a:r>
              <a:rPr lang="en-US" dirty="0" smtClean="0"/>
              <a:t>Study Group #1</a:t>
            </a:r>
          </a:p>
          <a:p>
            <a:r>
              <a:rPr lang="en-US" dirty="0" smtClean="0"/>
              <a:t>Classroom Environment Domain</a:t>
            </a:r>
          </a:p>
          <a:p>
            <a:r>
              <a:rPr lang="en-US" dirty="0" smtClean="0"/>
              <a:t>Framework for Effective Teaching</a:t>
            </a:r>
          </a:p>
          <a:p>
            <a:r>
              <a:rPr lang="en-US" dirty="0" smtClean="0"/>
              <a:t>September 18,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17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Pair/Share and Think Pair/Share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Quick, easy formative assessment that fosters collaboration in the classroom!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709" y="3484417"/>
            <a:ext cx="3144982" cy="314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887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15636"/>
            <a:ext cx="8596668" cy="1320800"/>
          </a:xfrm>
        </p:spPr>
        <p:txBody>
          <a:bodyPr/>
          <a:lstStyle/>
          <a:p>
            <a:r>
              <a:rPr lang="en-US" dirty="0" smtClean="0"/>
              <a:t>Ticket out the Door!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Give One and Get One!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862" y="3619944"/>
            <a:ext cx="1751076" cy="177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96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Forced Choice Four </a:t>
            </a:r>
            <a:r>
              <a:rPr lang="en-US" dirty="0" smtClean="0"/>
              <a:t>Corners: Formative Assessment Made Easy…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528" y="1930399"/>
            <a:ext cx="4264205" cy="3774941"/>
          </a:xfrm>
        </p:spPr>
      </p:pic>
    </p:spTree>
    <p:extLst>
      <p:ext uri="{BB962C8B-B14F-4D97-AF65-F5344CB8AC3E}">
        <p14:creationId xmlns:p14="http://schemas.microsoft.com/office/powerpoint/2010/main" val="17417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000" y="158839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Collaboration?</a:t>
            </a:r>
            <a:br>
              <a:rPr lang="en-US" dirty="0" smtClean="0"/>
            </a:br>
            <a:r>
              <a:rPr lang="en-US" dirty="0" smtClean="0"/>
              <a:t>“Alone we can do so little; together we can do so much.” Helen Keller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21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Century Skills</a:t>
            </a:r>
          </a:p>
          <a:p>
            <a:r>
              <a:rPr lang="en-US" sz="3600" dirty="0" smtClean="0"/>
              <a:t>Collaboration</a:t>
            </a:r>
          </a:p>
          <a:p>
            <a:r>
              <a:rPr lang="en-US" sz="3600" dirty="0" smtClean="0"/>
              <a:t>Critical Thinking</a:t>
            </a:r>
          </a:p>
          <a:p>
            <a:r>
              <a:rPr lang="en-US" sz="3600" dirty="0" smtClean="0"/>
              <a:t>Creativity</a:t>
            </a:r>
          </a:p>
          <a:p>
            <a:r>
              <a:rPr lang="en-US" sz="3600" dirty="0" smtClean="0"/>
              <a:t>Communication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9053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Learn…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b="1" dirty="0"/>
              <a:t>We learn...</a:t>
            </a:r>
          </a:p>
          <a:p>
            <a:r>
              <a:rPr lang="en-US" sz="2400" b="1" dirty="0"/>
              <a:t>10% of what we read;</a:t>
            </a:r>
          </a:p>
          <a:p>
            <a:r>
              <a:rPr lang="en-US" sz="2400" b="1" dirty="0"/>
              <a:t>20% of what we see;</a:t>
            </a:r>
          </a:p>
          <a:p>
            <a:r>
              <a:rPr lang="en-US" sz="2400" b="1" dirty="0"/>
              <a:t>30% of what we hear;</a:t>
            </a:r>
          </a:p>
          <a:p>
            <a:r>
              <a:rPr lang="en-US" sz="2400" b="1" dirty="0"/>
              <a:t>50% of what we see and hear;</a:t>
            </a:r>
          </a:p>
          <a:p>
            <a:r>
              <a:rPr lang="en-US" sz="2400" b="1" dirty="0"/>
              <a:t>70% of what is discussed with others;</a:t>
            </a:r>
          </a:p>
          <a:p>
            <a:r>
              <a:rPr lang="en-US" sz="2400" b="1" dirty="0"/>
              <a:t>80% of what we experience personally; and</a:t>
            </a:r>
          </a:p>
          <a:p>
            <a:r>
              <a:rPr lang="en-US" sz="2400" b="1" dirty="0"/>
              <a:t>95% of what we teach to someone else</a:t>
            </a:r>
          </a:p>
          <a:p>
            <a:r>
              <a:rPr lang="en-US" sz="2400" b="1" dirty="0"/>
              <a:t>--</a:t>
            </a:r>
            <a:r>
              <a:rPr lang="en-US" sz="2400" b="1" dirty="0" err="1"/>
              <a:t>Ekwall</a:t>
            </a:r>
            <a:r>
              <a:rPr lang="en-US" sz="2400" b="1" dirty="0"/>
              <a:t> and </a:t>
            </a:r>
            <a:r>
              <a:rPr lang="en-US" sz="2400" b="1" dirty="0" err="1"/>
              <a:t>Shanker</a:t>
            </a: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Graffiti Placemat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24001"/>
            <a:ext cx="8596668" cy="45173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Brainstorm with a pair/share partner</a:t>
            </a:r>
          </a:p>
          <a:p>
            <a:endParaRPr lang="en-US" sz="2400" dirty="0"/>
          </a:p>
          <a:p>
            <a:r>
              <a:rPr lang="en-US" sz="2400" dirty="0" smtClean="0"/>
              <a:t>Things you currently do to foster collaboration in your classroom</a:t>
            </a:r>
          </a:p>
          <a:p>
            <a:endParaRPr lang="en-US" sz="2400" dirty="0"/>
          </a:p>
          <a:p>
            <a:r>
              <a:rPr lang="en-US" sz="2400" dirty="0" smtClean="0"/>
              <a:t>Each participant lists two things</a:t>
            </a:r>
          </a:p>
          <a:p>
            <a:endParaRPr lang="en-US" sz="2400" dirty="0"/>
          </a:p>
          <a:p>
            <a:r>
              <a:rPr lang="en-US" sz="2400" dirty="0" smtClean="0"/>
              <a:t>Center oval should include what lens of learning is addressed with collaborative instructional strategies?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15330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790" y="1930400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Increases student engagement</a:t>
            </a:r>
          </a:p>
          <a:p>
            <a:r>
              <a:rPr lang="en-US" sz="2400" dirty="0" smtClean="0"/>
              <a:t>Deepens thinking skills</a:t>
            </a:r>
          </a:p>
          <a:p>
            <a:r>
              <a:rPr lang="en-US" sz="2400" dirty="0" smtClean="0"/>
              <a:t>Builds curiosity and discovery</a:t>
            </a:r>
          </a:p>
          <a:p>
            <a:r>
              <a:rPr lang="en-US" sz="2400" dirty="0" smtClean="0"/>
              <a:t>Creates opportunity for individual growth and development</a:t>
            </a:r>
          </a:p>
          <a:p>
            <a:r>
              <a:rPr lang="en-US" sz="2400" dirty="0" smtClean="0"/>
              <a:t>Promotes good listening skills</a:t>
            </a:r>
          </a:p>
          <a:p>
            <a:r>
              <a:rPr lang="en-US" sz="2400" dirty="0" smtClean="0"/>
              <a:t>Fosters a safe learning environment</a:t>
            </a:r>
          </a:p>
          <a:p>
            <a:r>
              <a:rPr lang="en-US" sz="2400" dirty="0" smtClean="0"/>
              <a:t>Strengthens communication skills</a:t>
            </a:r>
          </a:p>
          <a:p>
            <a:r>
              <a:rPr lang="en-US" sz="2400" dirty="0" smtClean="0"/>
              <a:t>Allows all learners to have access to the learning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053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Classrooms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 smtClean="0"/>
          </a:p>
          <a:p>
            <a:r>
              <a:rPr lang="en-US" u="sng" dirty="0">
                <a:hlinkClick r:id="rId2"/>
              </a:rPr>
              <a:t>http://fw.to/oOxQ9QX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the Last Word…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 groups of 3…</a:t>
            </a:r>
          </a:p>
          <a:p>
            <a:endParaRPr lang="en-US" sz="2800" dirty="0"/>
          </a:p>
          <a:p>
            <a:r>
              <a:rPr lang="en-US" sz="2800" dirty="0" smtClean="0"/>
              <a:t>List two V.I.P.’s that stood out for you in the film clip—on the front of the index card</a:t>
            </a:r>
          </a:p>
          <a:p>
            <a:endParaRPr lang="en-US" sz="2800" dirty="0"/>
          </a:p>
          <a:p>
            <a:r>
              <a:rPr lang="en-US" sz="2800" dirty="0" smtClean="0"/>
              <a:t>On the back of your index card, identify the M.V.W. or most valuable word after the brief discussions are held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55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Have, Who Has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 popular review strategy…</a:t>
            </a:r>
          </a:p>
          <a:p>
            <a:r>
              <a:rPr lang="en-US" sz="3200" dirty="0" smtClean="0"/>
              <a:t>Student 1 reads from his/her playing card</a:t>
            </a:r>
          </a:p>
          <a:p>
            <a:r>
              <a:rPr lang="en-US" sz="3200" dirty="0" smtClean="0"/>
              <a:t>The student whose card has the answer speaks and then reads the back of his/her card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77025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151</TotalTime>
  <Words>306</Words>
  <Application>Microsoft Office PowerPoint</Application>
  <PresentationFormat>Widescreen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Instructional Strategies That Foster Collaboration in the Classroom</vt:lpstr>
      <vt:lpstr>Forced Choice Four Corners: Formative Assessment Made Easy…</vt:lpstr>
      <vt:lpstr>Why Collaboration? “Alone we can do so little; together we can do so much.” Helen Keller</vt:lpstr>
      <vt:lpstr>How We Learn…</vt:lpstr>
      <vt:lpstr>Graffiti Placemat</vt:lpstr>
      <vt:lpstr>Collaboration…</vt:lpstr>
      <vt:lpstr>Collaborative Classrooms</vt:lpstr>
      <vt:lpstr>Save the Last Word…</vt:lpstr>
      <vt:lpstr>I Have, Who Has</vt:lpstr>
      <vt:lpstr>Pair/Share and Think Pair/Share</vt:lpstr>
      <vt:lpstr>Ticket out the Door!</vt:lpstr>
    </vt:vector>
  </TitlesOfParts>
  <Company>Bellwood-Antis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Instructional Strategies That Foster Collaboration in the Classroom</dc:title>
  <dc:creator>Diane I. Hubona</dc:creator>
  <cp:lastModifiedBy>Diane I. Hubona</cp:lastModifiedBy>
  <cp:revision>12</cp:revision>
  <dcterms:created xsi:type="dcterms:W3CDTF">2013-09-18T00:43:54Z</dcterms:created>
  <dcterms:modified xsi:type="dcterms:W3CDTF">2013-09-18T15:38:36Z</dcterms:modified>
</cp:coreProperties>
</file>