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37"/>
  </p:notesMasterIdLst>
  <p:handoutMasterIdLst>
    <p:handoutMasterId r:id="rId38"/>
  </p:handoutMasterIdLst>
  <p:sldIdLst>
    <p:sldId id="256" r:id="rId2"/>
    <p:sldId id="273" r:id="rId3"/>
    <p:sldId id="283" r:id="rId4"/>
    <p:sldId id="294" r:id="rId5"/>
    <p:sldId id="295" r:id="rId6"/>
    <p:sldId id="296" r:id="rId7"/>
    <p:sldId id="297" r:id="rId8"/>
    <p:sldId id="298" r:id="rId9"/>
    <p:sldId id="284" r:id="rId10"/>
    <p:sldId id="277" r:id="rId11"/>
    <p:sldId id="299" r:id="rId12"/>
    <p:sldId id="300" r:id="rId13"/>
    <p:sldId id="301" r:id="rId14"/>
    <p:sldId id="278" r:id="rId15"/>
    <p:sldId id="264" r:id="rId16"/>
    <p:sldId id="268" r:id="rId17"/>
    <p:sldId id="285" r:id="rId18"/>
    <p:sldId id="279" r:id="rId19"/>
    <p:sldId id="280" r:id="rId20"/>
    <p:sldId id="281" r:id="rId21"/>
    <p:sldId id="282" r:id="rId22"/>
    <p:sldId id="303" r:id="rId23"/>
    <p:sldId id="304" r:id="rId24"/>
    <p:sldId id="305" r:id="rId25"/>
    <p:sldId id="287" r:id="rId26"/>
    <p:sldId id="307" r:id="rId27"/>
    <p:sldId id="308" r:id="rId28"/>
    <p:sldId id="286" r:id="rId29"/>
    <p:sldId id="306" r:id="rId30"/>
    <p:sldId id="302" r:id="rId31"/>
    <p:sldId id="288" r:id="rId32"/>
    <p:sldId id="309" r:id="rId33"/>
    <p:sldId id="311" r:id="rId34"/>
    <p:sldId id="313" r:id="rId35"/>
    <p:sldId id="314" r:id="rId36"/>
  </p:sldIdLst>
  <p:sldSz cx="9144000" cy="6858000" type="screen4x3"/>
  <p:notesSz cx="7010400" cy="9296400"/>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5484" autoAdjust="0"/>
  </p:normalViewPr>
  <p:slideViewPr>
    <p:cSldViewPr>
      <p:cViewPr varScale="1">
        <p:scale>
          <a:sx n="57" d="100"/>
          <a:sy n="57" d="100"/>
        </p:scale>
        <p:origin x="1147" y="48"/>
      </p:cViewPr>
      <p:guideLst>
        <p:guide orient="horz" pos="2160"/>
        <p:guide pos="2880"/>
      </p:guideLst>
    </p:cSldViewPr>
  </p:slideViewPr>
  <p:notesTextViewPr>
    <p:cViewPr>
      <p:scale>
        <a:sx n="1" d="1"/>
        <a:sy n="1" d="1"/>
      </p:scale>
      <p:origin x="0" y="0"/>
    </p:cViewPr>
  </p:notesTextViewPr>
  <p:sorterViewPr>
    <p:cViewPr>
      <p:scale>
        <a:sx n="66" d="100"/>
        <a:sy n="66" d="100"/>
      </p:scale>
      <p:origin x="0" y="3210"/>
    </p:cViewPr>
  </p:sorterViewPr>
  <p:notesViewPr>
    <p:cSldViewPr>
      <p:cViewPr varScale="1">
        <p:scale>
          <a:sx n="69" d="100"/>
          <a:sy n="69" d="100"/>
        </p:scale>
        <p:origin x="-750"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floor>
    <c:sideWall>
      <c:thickness val="0"/>
    </c:sideWall>
    <c:backWall>
      <c:thickness val="0"/>
    </c:backWall>
    <c:plotArea>
      <c:layout>
        <c:manualLayout>
          <c:layoutTarget val="inner"/>
          <c:xMode val="edge"/>
          <c:yMode val="edge"/>
          <c:x val="2.5670269645165921E-3"/>
          <c:y val="0.44058265408578851"/>
          <c:w val="0.59252043494563167"/>
          <c:h val="0.54148169823366676"/>
        </c:manualLayout>
      </c:layout>
      <c:pie3DChart>
        <c:varyColors val="1"/>
        <c:ser>
          <c:idx val="0"/>
          <c:order val="0"/>
          <c:spPr>
            <a:ln>
              <a:solidFill>
                <a:schemeClr val="accent4">
                  <a:lumMod val="60000"/>
                  <a:lumOff val="40000"/>
                </a:schemeClr>
              </a:solidFill>
            </a:ln>
          </c:spPr>
          <c:explosion val="25"/>
          <c:dLbls>
            <c:dLbl>
              <c:idx val="0"/>
              <c:layout>
                <c:manualLayout>
                  <c:x val="-8.7152192775623409E-3"/>
                  <c:y val="4.6649809538635546E-2"/>
                </c:manualLayout>
              </c:layout>
              <c:tx>
                <c:rich>
                  <a:bodyPr/>
                  <a:lstStyle/>
                  <a:p>
                    <a:r>
                      <a:rPr lang="en-US" dirty="0" smtClean="0">
                        <a:solidFill>
                          <a:schemeClr val="bg1"/>
                        </a:solidFill>
                        <a:latin typeface="Tahoma" pitchFamily="34" charset="0"/>
                        <a:ea typeface="Tahoma" pitchFamily="34" charset="0"/>
                        <a:cs typeface="Tahoma" pitchFamily="34" charset="0"/>
                      </a:rPr>
                      <a:t>Building Level Data,  </a:t>
                    </a:r>
                    <a:r>
                      <a:rPr lang="en-US" dirty="0">
                        <a:solidFill>
                          <a:schemeClr val="bg1"/>
                        </a:solidFill>
                        <a:latin typeface="Tahoma" pitchFamily="34" charset="0"/>
                        <a:ea typeface="Tahoma" pitchFamily="34" charset="0"/>
                        <a:cs typeface="Tahoma" pitchFamily="34" charset="0"/>
                      </a:rPr>
                      <a:t>15%</a:t>
                    </a:r>
                    <a:endParaRPr lang="en-US" dirty="0">
                      <a:solidFill>
                        <a:schemeClr val="tx1"/>
                      </a:solidFill>
                    </a:endParaRPr>
                  </a:p>
                </c:rich>
              </c:tx>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5.8513026374984484E-2"/>
                  <c:y val="-6.5540607827262801E-2"/>
                </c:manualLayout>
              </c:layout>
              <c:tx>
                <c:rich>
                  <a:bodyPr/>
                  <a:lstStyle/>
                  <a:p>
                    <a:r>
                      <a:rPr lang="en-US" dirty="0" smtClean="0">
                        <a:solidFill>
                          <a:schemeClr val="bg1"/>
                        </a:solidFill>
                        <a:latin typeface="Tahoma" pitchFamily="34" charset="0"/>
                        <a:ea typeface="Tahoma" pitchFamily="34" charset="0"/>
                        <a:cs typeface="Tahoma" pitchFamily="34" charset="0"/>
                      </a:rPr>
                      <a:t>Teacher </a:t>
                    </a:r>
                    <a:r>
                      <a:rPr lang="en-US" dirty="0">
                        <a:solidFill>
                          <a:schemeClr val="bg1"/>
                        </a:solidFill>
                        <a:latin typeface="Tahoma" pitchFamily="34" charset="0"/>
                        <a:ea typeface="Tahoma" pitchFamily="34" charset="0"/>
                        <a:cs typeface="Tahoma" pitchFamily="34" charset="0"/>
                      </a:rPr>
                      <a:t>Specific Data, </a:t>
                    </a:r>
                    <a:r>
                      <a:rPr lang="en-US" dirty="0" smtClean="0">
                        <a:solidFill>
                          <a:schemeClr val="bg1"/>
                        </a:solidFill>
                        <a:latin typeface="Tahoma" pitchFamily="34" charset="0"/>
                        <a:ea typeface="Tahoma" pitchFamily="34" charset="0"/>
                        <a:cs typeface="Tahoma" pitchFamily="34" charset="0"/>
                      </a:rPr>
                      <a:t>15</a:t>
                    </a:r>
                    <a:r>
                      <a:rPr lang="en-US" dirty="0">
                        <a:solidFill>
                          <a:schemeClr val="bg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extLst>
                <c:ext xmlns:c15="http://schemas.microsoft.com/office/drawing/2012/chart" uri="{CE6537A1-D6FC-4f65-9D91-7224C49458BB}">
                  <c15:layout/>
                </c:ext>
              </c:extLst>
            </c:dLbl>
            <c:dLbl>
              <c:idx val="2"/>
              <c:layout/>
              <c:tx>
                <c:rich>
                  <a:bodyPr/>
                  <a:lstStyle/>
                  <a:p>
                    <a:r>
                      <a:rPr lang="en-US" dirty="0" smtClean="0">
                        <a:solidFill>
                          <a:schemeClr val="bg1"/>
                        </a:solidFill>
                        <a:latin typeface="Tahoma" pitchFamily="34" charset="0"/>
                        <a:ea typeface="Tahoma" pitchFamily="34" charset="0"/>
                        <a:cs typeface="Tahoma" pitchFamily="34" charset="0"/>
                      </a:rPr>
                      <a:t>Elective </a:t>
                    </a:r>
                    <a:r>
                      <a:rPr lang="en-US" dirty="0">
                        <a:solidFill>
                          <a:schemeClr val="bg1"/>
                        </a:solidFill>
                        <a:latin typeface="Tahoma" pitchFamily="34" charset="0"/>
                        <a:ea typeface="Tahoma" pitchFamily="34" charset="0"/>
                        <a:cs typeface="Tahoma" pitchFamily="34" charset="0"/>
                      </a:rPr>
                      <a:t>Data, </a:t>
                    </a:r>
                    <a:r>
                      <a:rPr lang="en-US" dirty="0" smtClean="0">
                        <a:solidFill>
                          <a:schemeClr val="bg1"/>
                        </a:solidFill>
                        <a:latin typeface="Tahoma" pitchFamily="34" charset="0"/>
                        <a:ea typeface="Tahoma" pitchFamily="34" charset="0"/>
                        <a:cs typeface="Tahoma" pitchFamily="34" charset="0"/>
                      </a:rPr>
                      <a:t> </a:t>
                    </a:r>
                    <a:r>
                      <a:rPr lang="en-US" dirty="0">
                        <a:solidFill>
                          <a:schemeClr val="bg1"/>
                        </a:solidFill>
                        <a:latin typeface="Tahoma" pitchFamily="34" charset="0"/>
                        <a:ea typeface="Tahoma" pitchFamily="34" charset="0"/>
                        <a:cs typeface="Tahoma" pitchFamily="34" charset="0"/>
                      </a:rPr>
                      <a:t>20%</a:t>
                    </a:r>
                    <a:endParaRPr lang="en-US" dirty="0">
                      <a:solidFill>
                        <a:schemeClr val="tx1"/>
                      </a:solidFill>
                    </a:endParaRPr>
                  </a:p>
                </c:rich>
              </c:tx>
              <c:showLegendKey val="0"/>
              <c:showVal val="0"/>
              <c:showCatName val="1"/>
              <c:showSerName val="0"/>
              <c:showPercent val="1"/>
              <c:showBubbleSize val="0"/>
              <c:extLst>
                <c:ext xmlns:c15="http://schemas.microsoft.com/office/drawing/2012/chart" uri="{CE6537A1-D6FC-4f65-9D91-7224C49458BB}">
                  <c15:layout/>
                </c:ext>
              </c:extLst>
            </c:dLbl>
            <c:dLbl>
              <c:idx val="3"/>
              <c:layout>
                <c:manualLayout>
                  <c:x val="9.6292595370211037E-2"/>
                  <c:y val="-2.078592371032819E-2"/>
                </c:manualLayout>
              </c:layout>
              <c:tx>
                <c:rich>
                  <a:bodyPr/>
                  <a:lstStyle/>
                  <a:p>
                    <a:r>
                      <a:rPr lang="en-US" dirty="0" smtClean="0">
                        <a:solidFill>
                          <a:schemeClr val="bg1"/>
                        </a:solidFill>
                        <a:latin typeface="Tahoma" pitchFamily="34" charset="0"/>
                        <a:ea typeface="Tahoma" pitchFamily="34" charset="0"/>
                        <a:cs typeface="Tahoma" pitchFamily="34" charset="0"/>
                      </a:rPr>
                      <a:t>Observation</a:t>
                    </a:r>
                    <a:r>
                      <a:rPr lang="en-US" dirty="0">
                        <a:solidFill>
                          <a:schemeClr val="bg1"/>
                        </a:solidFill>
                        <a:latin typeface="Tahoma" pitchFamily="34" charset="0"/>
                        <a:ea typeface="Tahoma" pitchFamily="34" charset="0"/>
                        <a:cs typeface="Tahoma" pitchFamily="34" charset="0"/>
                      </a:rPr>
                      <a:t>/ </a:t>
                    </a:r>
                    <a:r>
                      <a:rPr lang="en-US" dirty="0" smtClean="0">
                        <a:solidFill>
                          <a:schemeClr val="bg1"/>
                        </a:solidFill>
                        <a:latin typeface="Tahoma" pitchFamily="34" charset="0"/>
                        <a:ea typeface="Tahoma" pitchFamily="34" charset="0"/>
                        <a:cs typeface="Tahoma" pitchFamily="34" charset="0"/>
                      </a:rPr>
                      <a:t>Practice, 50</a:t>
                    </a:r>
                    <a:r>
                      <a:rPr lang="en-US" dirty="0">
                        <a:solidFill>
                          <a:schemeClr val="bg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a:lstStyle/>
              <a:p>
                <a:pPr>
                  <a:defRPr sz="1400" b="1">
                    <a:solidFill>
                      <a:schemeClr val="bg1"/>
                    </a:solidFill>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Sheet1!$A$1:$A$4</c:f>
              <c:strCache>
                <c:ptCount val="4"/>
                <c:pt idx="0">
                  <c:v>Building Level Data</c:v>
                </c:pt>
                <c:pt idx="1">
                  <c:v>Teacher Specific Data</c:v>
                </c:pt>
                <c:pt idx="2">
                  <c:v>Elective Data</c:v>
                </c:pt>
                <c:pt idx="3">
                  <c:v>Observation/ Evidence</c:v>
                </c:pt>
              </c:strCache>
            </c:strRef>
          </c:cat>
          <c:val>
            <c:numRef>
              <c:f>Sheet1!$B$1:$B$4</c:f>
              <c:numCache>
                <c:formatCode>0%</c:formatCode>
                <c:ptCount val="4"/>
                <c:pt idx="0">
                  <c:v>0.15000000000000024</c:v>
                </c:pt>
                <c:pt idx="1">
                  <c:v>0.15000000000000024</c:v>
                </c:pt>
                <c:pt idx="2">
                  <c:v>0.2</c:v>
                </c:pt>
                <c:pt idx="3">
                  <c:v>0.5</c:v>
                </c:pt>
              </c:numCache>
            </c:numRef>
          </c:val>
        </c:ser>
        <c:dLbls>
          <c:showLegendKey val="0"/>
          <c:showVal val="0"/>
          <c:showCatName val="1"/>
          <c:showSerName val="0"/>
          <c:showPercent val="1"/>
          <c:showBubbleSize val="0"/>
          <c:showLeaderLines val="1"/>
        </c:dLbls>
      </c:pie3DChart>
      <c:spPr>
        <a:noFill/>
        <a:ln w="25401">
          <a:noFill/>
        </a:ln>
      </c:spPr>
    </c:plotArea>
    <c:plotVisOnly val="1"/>
    <c:dispBlanksAs val="zero"/>
    <c:showDLblsOverMax val="1"/>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floor>
    <c:sideWall>
      <c:thickness val="0"/>
    </c:sideWall>
    <c:backWall>
      <c:thickness val="0"/>
    </c:backWall>
    <c:plotArea>
      <c:layout>
        <c:manualLayout>
          <c:layoutTarget val="inner"/>
          <c:xMode val="edge"/>
          <c:yMode val="edge"/>
          <c:x val="1.4452902996439578E-3"/>
          <c:y val="0.45468094455259767"/>
          <c:w val="0.5867392680367105"/>
          <c:h val="0.53514287563428564"/>
        </c:manualLayout>
      </c:layout>
      <c:pie3DChart>
        <c:varyColors val="1"/>
        <c:ser>
          <c:idx val="0"/>
          <c:order val="0"/>
          <c:spPr>
            <a:ln>
              <a:solidFill>
                <a:schemeClr val="accent4">
                  <a:lumMod val="60000"/>
                  <a:lumOff val="40000"/>
                </a:schemeClr>
              </a:solidFill>
            </a:ln>
          </c:spPr>
          <c:explosion val="25"/>
          <c:dPt>
            <c:idx val="1"/>
            <c:bubble3D val="0"/>
            <c:explosion val="17"/>
            <c:spPr>
              <a:solidFill>
                <a:schemeClr val="accent3"/>
              </a:solidFill>
              <a:ln>
                <a:solidFill>
                  <a:schemeClr val="accent4">
                    <a:lumMod val="60000"/>
                    <a:lumOff val="40000"/>
                  </a:schemeClr>
                </a:solidFill>
              </a:ln>
            </c:spPr>
          </c:dPt>
          <c:dPt>
            <c:idx val="2"/>
            <c:bubble3D val="0"/>
            <c:spPr>
              <a:solidFill>
                <a:schemeClr val="accent4"/>
              </a:solidFill>
              <a:ln>
                <a:solidFill>
                  <a:schemeClr val="accent4">
                    <a:lumMod val="60000"/>
                    <a:lumOff val="40000"/>
                  </a:schemeClr>
                </a:solidFill>
              </a:ln>
            </c:spPr>
          </c:dPt>
          <c:dLbls>
            <c:dLbl>
              <c:idx val="0"/>
              <c:layout>
                <c:manualLayout>
                  <c:x val="-3.9171464006240012E-2"/>
                  <c:y val="9.9618551313558054E-2"/>
                </c:manualLayout>
              </c:layout>
              <c:tx>
                <c:rich>
                  <a:bodyPr/>
                  <a:lstStyle/>
                  <a:p>
                    <a:r>
                      <a:rPr lang="en-US" dirty="0" smtClean="0">
                        <a:solidFill>
                          <a:schemeClr val="bg1"/>
                        </a:solidFill>
                        <a:latin typeface="Tahoma" pitchFamily="34" charset="0"/>
                        <a:ea typeface="Tahoma" pitchFamily="34" charset="0"/>
                        <a:cs typeface="Tahoma" pitchFamily="34" charset="0"/>
                      </a:rPr>
                      <a:t> Building Level Data,  </a:t>
                    </a:r>
                    <a:r>
                      <a:rPr lang="en-US" dirty="0">
                        <a:solidFill>
                          <a:schemeClr val="bg1"/>
                        </a:solidFill>
                        <a:latin typeface="Tahoma" pitchFamily="34" charset="0"/>
                        <a:ea typeface="Tahoma" pitchFamily="34" charset="0"/>
                        <a:cs typeface="Tahoma" pitchFamily="34" charset="0"/>
                      </a:rPr>
                      <a:t>15%</a:t>
                    </a:r>
                    <a:endParaRPr lang="en-US" dirty="0">
                      <a:solidFill>
                        <a:schemeClr val="tx1"/>
                      </a:solidFill>
                    </a:endParaRPr>
                  </a:p>
                </c:rich>
              </c:tx>
              <c:showLegendKey val="0"/>
              <c:showVal val="0"/>
              <c:showCatName val="1"/>
              <c:showSerName val="0"/>
              <c:showPercent val="1"/>
              <c:showBubbleSize val="0"/>
              <c:extLst>
                <c:ext xmlns:c15="http://schemas.microsoft.com/office/drawing/2012/chart" uri="{CE6537A1-D6FC-4f65-9D91-7224C49458BB}">
                  <c15:layout/>
                </c:ext>
              </c:extLst>
            </c:dLbl>
            <c:dLbl>
              <c:idx val="1"/>
              <c:delete val="1"/>
              <c:extLst>
                <c:ext xmlns:c15="http://schemas.microsoft.com/office/drawing/2012/chart" uri="{CE6537A1-D6FC-4f65-9D91-7224C49458BB}"/>
              </c:extLst>
            </c:dLbl>
            <c:dLbl>
              <c:idx val="2"/>
              <c:layout/>
              <c:tx>
                <c:rich>
                  <a:bodyPr/>
                  <a:lstStyle/>
                  <a:p>
                    <a:r>
                      <a:rPr lang="en-US" dirty="0" smtClean="0">
                        <a:solidFill>
                          <a:schemeClr val="bg1"/>
                        </a:solidFill>
                        <a:latin typeface="Tahoma" pitchFamily="34" charset="0"/>
                        <a:ea typeface="Tahoma" pitchFamily="34" charset="0"/>
                        <a:cs typeface="Tahoma" pitchFamily="34" charset="0"/>
                      </a:rPr>
                      <a:t>Observation/ Practice,  50</a:t>
                    </a:r>
                    <a:r>
                      <a:rPr lang="en-US" dirty="0">
                        <a:solidFill>
                          <a:schemeClr val="bg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extLst>
                <c:ext xmlns:c15="http://schemas.microsoft.com/office/drawing/2012/chart" uri="{CE6537A1-D6FC-4f65-9D91-7224C49458BB}">
                  <c15:layout/>
                </c:ext>
              </c:extLst>
            </c:dLbl>
            <c:dLbl>
              <c:idx val="3"/>
              <c:tx>
                <c:rich>
                  <a:bodyPr/>
                  <a:lstStyle/>
                  <a:p>
                    <a:r>
                      <a:rPr lang="en-US" dirty="0" smtClean="0">
                        <a:solidFill>
                          <a:schemeClr val="bg1"/>
                        </a:solidFill>
                        <a:latin typeface="Tahoma" pitchFamily="34" charset="0"/>
                        <a:ea typeface="Tahoma" pitchFamily="34" charset="0"/>
                        <a:cs typeface="Tahoma" pitchFamily="34" charset="0"/>
                      </a:rPr>
                      <a:t>Observation</a:t>
                    </a:r>
                    <a:r>
                      <a:rPr lang="en-US" dirty="0">
                        <a:solidFill>
                          <a:schemeClr val="bg1"/>
                        </a:solidFill>
                        <a:latin typeface="Tahoma" pitchFamily="34" charset="0"/>
                        <a:ea typeface="Tahoma" pitchFamily="34" charset="0"/>
                        <a:cs typeface="Tahoma" pitchFamily="34" charset="0"/>
                      </a:rPr>
                      <a:t>/ Evidence, </a:t>
                    </a:r>
                    <a:r>
                      <a:rPr lang="en-US" dirty="0" smtClean="0">
                        <a:solidFill>
                          <a:schemeClr val="bg1"/>
                        </a:solidFill>
                        <a:latin typeface="Tahoma" pitchFamily="34" charset="0"/>
                        <a:ea typeface="Tahoma" pitchFamily="34" charset="0"/>
                        <a:cs typeface="Tahoma" pitchFamily="34" charset="0"/>
                      </a:rPr>
                      <a:t>50</a:t>
                    </a:r>
                    <a:r>
                      <a:rPr lang="en-US" dirty="0">
                        <a:solidFill>
                          <a:schemeClr val="bg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a:lstStyle/>
              <a:p>
                <a:pPr>
                  <a:defRPr sz="1400" b="1">
                    <a:solidFill>
                      <a:schemeClr val="bg1"/>
                    </a:solidFill>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Sheet1!$A$1:$A$3</c:f>
              <c:strCache>
                <c:ptCount val="3"/>
                <c:pt idx="0">
                  <c:v>Building Level Data</c:v>
                </c:pt>
                <c:pt idx="1">
                  <c:v>Elective Data</c:v>
                </c:pt>
                <c:pt idx="2">
                  <c:v>Observation/ Evidence</c:v>
                </c:pt>
              </c:strCache>
            </c:strRef>
          </c:cat>
          <c:val>
            <c:numRef>
              <c:f>Sheet1!$B$1:$B$3</c:f>
              <c:numCache>
                <c:formatCode>0%</c:formatCode>
                <c:ptCount val="3"/>
                <c:pt idx="0">
                  <c:v>0.15000000000000024</c:v>
                </c:pt>
                <c:pt idx="1">
                  <c:v>0.35000000000000031</c:v>
                </c:pt>
                <c:pt idx="2">
                  <c:v>0.5</c:v>
                </c:pt>
              </c:numCache>
            </c:numRef>
          </c:val>
        </c:ser>
        <c:dLbls>
          <c:showLegendKey val="0"/>
          <c:showVal val="0"/>
          <c:showCatName val="1"/>
          <c:showSerName val="0"/>
          <c:showPercent val="1"/>
          <c:showBubbleSize val="0"/>
          <c:showLeaderLines val="1"/>
        </c:dLbls>
      </c:pie3DChart>
      <c:spPr>
        <a:noFill/>
        <a:ln w="25401">
          <a:noFill/>
        </a:ln>
      </c:spPr>
    </c:plotArea>
    <c:plotVisOnly val="1"/>
    <c:dispBlanksAs val="zero"/>
    <c:showDLblsOverMax val="1"/>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6A204B-7E3D-4F2F-BE85-80891383C1E9}" type="doc">
      <dgm:prSet loTypeId="urn:microsoft.com/office/officeart/2005/8/layout/venn2" loCatId="relationship" qsTypeId="urn:microsoft.com/office/officeart/2005/8/quickstyle/3d1" qsCatId="3D" csTypeId="urn:microsoft.com/office/officeart/2005/8/colors/colorful1#1" csCatId="colorful" phldr="1"/>
      <dgm:spPr/>
    </dgm:pt>
    <dgm:pt modelId="{44283805-D86B-4D2A-B991-1D0D19AB0144}">
      <dgm:prSet phldrT="[Text]" custT="1"/>
      <dgm:spPr/>
      <dgm:t>
        <a:bodyPr/>
        <a:lstStyle/>
        <a:p>
          <a:r>
            <a:rPr lang="en-US" sz="1600" b="1" dirty="0" smtClean="0">
              <a:latin typeface="+mj-lt"/>
            </a:rPr>
            <a:t>Context</a:t>
          </a:r>
          <a:endParaRPr lang="en-US" sz="1600" b="1" dirty="0">
            <a:latin typeface="+mj-lt"/>
          </a:endParaRPr>
        </a:p>
      </dgm:t>
    </dgm:pt>
    <dgm:pt modelId="{9788D957-B279-4550-9BA4-8DB371EEEA14}" type="parTrans" cxnId="{C1885419-3693-4DBE-ADCB-F28C0A26ABED}">
      <dgm:prSet/>
      <dgm:spPr/>
      <dgm:t>
        <a:bodyPr/>
        <a:lstStyle/>
        <a:p>
          <a:endParaRPr lang="en-US"/>
        </a:p>
      </dgm:t>
    </dgm:pt>
    <dgm:pt modelId="{31817B9E-4F36-48DE-82F5-AB683ACA7908}" type="sibTrans" cxnId="{C1885419-3693-4DBE-ADCB-F28C0A26ABED}">
      <dgm:prSet/>
      <dgm:spPr/>
      <dgm:t>
        <a:bodyPr/>
        <a:lstStyle/>
        <a:p>
          <a:endParaRPr lang="en-US"/>
        </a:p>
      </dgm:t>
    </dgm:pt>
    <dgm:pt modelId="{3A783CBA-C1AD-4FB4-9AAB-35EA58C92EE2}">
      <dgm:prSet phldrT="[Text]" custT="1"/>
      <dgm:spPr/>
      <dgm:t>
        <a:bodyPr/>
        <a:lstStyle/>
        <a:p>
          <a:r>
            <a:rPr lang="en-US" sz="1600" b="1" dirty="0" smtClean="0">
              <a:latin typeface="+mj-lt"/>
            </a:rPr>
            <a:t>Goal</a:t>
          </a:r>
          <a:endParaRPr lang="en-US" sz="1600" b="1" dirty="0">
            <a:latin typeface="+mj-lt"/>
          </a:endParaRPr>
        </a:p>
      </dgm:t>
    </dgm:pt>
    <dgm:pt modelId="{DABA571C-985B-46DB-A10E-A56516FB88ED}" type="parTrans" cxnId="{3588BF57-8DB6-4DCF-B9B3-C6D9B4A480A7}">
      <dgm:prSet/>
      <dgm:spPr/>
      <dgm:t>
        <a:bodyPr/>
        <a:lstStyle/>
        <a:p>
          <a:endParaRPr lang="en-US"/>
        </a:p>
      </dgm:t>
    </dgm:pt>
    <dgm:pt modelId="{101ACA73-2E5F-44A0-BABC-A47FC0344B06}" type="sibTrans" cxnId="{3588BF57-8DB6-4DCF-B9B3-C6D9B4A480A7}">
      <dgm:prSet/>
      <dgm:spPr/>
      <dgm:t>
        <a:bodyPr/>
        <a:lstStyle/>
        <a:p>
          <a:endParaRPr lang="en-US"/>
        </a:p>
      </dgm:t>
    </dgm:pt>
    <dgm:pt modelId="{E670E58F-DFE7-446A-8611-6588A7C1E6C8}">
      <dgm:prSet phldrT="[Text]" custT="1"/>
      <dgm:spPr/>
      <dgm:t>
        <a:bodyPr/>
        <a:lstStyle/>
        <a:p>
          <a:r>
            <a:rPr lang="en-US" sz="1600" b="1" dirty="0" smtClean="0">
              <a:latin typeface="+mj-lt"/>
            </a:rPr>
            <a:t>Measures</a:t>
          </a:r>
          <a:endParaRPr lang="en-US" sz="1600" b="1" dirty="0">
            <a:latin typeface="+mj-lt"/>
          </a:endParaRPr>
        </a:p>
      </dgm:t>
    </dgm:pt>
    <dgm:pt modelId="{0C739C47-F64C-4BA3-B289-5B090EBD6769}" type="parTrans" cxnId="{01F4C8CD-6D01-412B-B9DC-54321F36538F}">
      <dgm:prSet/>
      <dgm:spPr/>
      <dgm:t>
        <a:bodyPr/>
        <a:lstStyle/>
        <a:p>
          <a:endParaRPr lang="en-US"/>
        </a:p>
      </dgm:t>
    </dgm:pt>
    <dgm:pt modelId="{DDC613CB-A04B-4989-B2FC-52EF9532AEDC}" type="sibTrans" cxnId="{01F4C8CD-6D01-412B-B9DC-54321F36538F}">
      <dgm:prSet/>
      <dgm:spPr/>
      <dgm:t>
        <a:bodyPr/>
        <a:lstStyle/>
        <a:p>
          <a:endParaRPr lang="en-US"/>
        </a:p>
      </dgm:t>
    </dgm:pt>
    <dgm:pt modelId="{8D32D514-6AB2-4277-8990-AEE10FC930FB}">
      <dgm:prSet phldrT="[Text]" custT="1"/>
      <dgm:spPr/>
      <dgm:t>
        <a:bodyPr/>
        <a:lstStyle/>
        <a:p>
          <a:r>
            <a:rPr lang="en-US" sz="1600" b="1" smtClean="0">
              <a:latin typeface="+mj-lt"/>
            </a:rPr>
            <a:t>Indicators</a:t>
          </a:r>
          <a:endParaRPr lang="en-US" sz="1600" b="1" dirty="0">
            <a:latin typeface="+mj-lt"/>
          </a:endParaRPr>
        </a:p>
      </dgm:t>
    </dgm:pt>
    <dgm:pt modelId="{54BD7A42-3475-413A-8221-AA31337D8C97}" type="parTrans" cxnId="{2AE87806-E9F5-44C5-B98C-90D94D6482FC}">
      <dgm:prSet/>
      <dgm:spPr/>
      <dgm:t>
        <a:bodyPr/>
        <a:lstStyle/>
        <a:p>
          <a:endParaRPr lang="en-US"/>
        </a:p>
      </dgm:t>
    </dgm:pt>
    <dgm:pt modelId="{69174848-CF2C-45DA-A711-52C2FF36E132}" type="sibTrans" cxnId="{2AE87806-E9F5-44C5-B98C-90D94D6482FC}">
      <dgm:prSet/>
      <dgm:spPr/>
      <dgm:t>
        <a:bodyPr/>
        <a:lstStyle/>
        <a:p>
          <a:endParaRPr lang="en-US"/>
        </a:p>
      </dgm:t>
    </dgm:pt>
    <dgm:pt modelId="{95869404-97F2-4C9C-8670-B055DC0EB5AC}">
      <dgm:prSet phldrT="[Text]" custT="1"/>
      <dgm:spPr/>
      <dgm:t>
        <a:bodyPr/>
        <a:lstStyle/>
        <a:p>
          <a:endParaRPr lang="en-US" sz="1600" b="1" dirty="0">
            <a:latin typeface="+mj-lt"/>
          </a:endParaRPr>
        </a:p>
      </dgm:t>
    </dgm:pt>
    <dgm:pt modelId="{FC56EC48-BC06-49D8-8399-FBB43CDC8761}" type="parTrans" cxnId="{945EBC5D-9245-447A-AA63-D356113E1C59}">
      <dgm:prSet/>
      <dgm:spPr/>
      <dgm:t>
        <a:bodyPr/>
        <a:lstStyle/>
        <a:p>
          <a:endParaRPr lang="en-US"/>
        </a:p>
      </dgm:t>
    </dgm:pt>
    <dgm:pt modelId="{D4B3698D-4FED-457B-8798-0BCB9FE4E6B3}" type="sibTrans" cxnId="{945EBC5D-9245-447A-AA63-D356113E1C59}">
      <dgm:prSet/>
      <dgm:spPr/>
      <dgm:t>
        <a:bodyPr/>
        <a:lstStyle/>
        <a:p>
          <a:endParaRPr lang="en-US"/>
        </a:p>
      </dgm:t>
    </dgm:pt>
    <dgm:pt modelId="{105F2D9E-6909-4800-9CF7-EC21027376DE}" type="pres">
      <dgm:prSet presAssocID="{3F6A204B-7E3D-4F2F-BE85-80891383C1E9}" presName="Name0" presStyleCnt="0">
        <dgm:presLayoutVars>
          <dgm:chMax val="7"/>
          <dgm:resizeHandles val="exact"/>
        </dgm:presLayoutVars>
      </dgm:prSet>
      <dgm:spPr/>
    </dgm:pt>
    <dgm:pt modelId="{8FC37C2C-0E87-434D-B936-50DC883AAFD7}" type="pres">
      <dgm:prSet presAssocID="{3F6A204B-7E3D-4F2F-BE85-80891383C1E9}" presName="comp1" presStyleCnt="0"/>
      <dgm:spPr/>
    </dgm:pt>
    <dgm:pt modelId="{C16A7DA3-ADBF-42EE-91FE-26BE36C5EAA7}" type="pres">
      <dgm:prSet presAssocID="{3F6A204B-7E3D-4F2F-BE85-80891383C1E9}" presName="circle1" presStyleLbl="node1" presStyleIdx="0" presStyleCnt="5" custLinFactNeighborX="568" custLinFactNeighborY="6250"/>
      <dgm:spPr/>
      <dgm:t>
        <a:bodyPr/>
        <a:lstStyle/>
        <a:p>
          <a:endParaRPr lang="en-US"/>
        </a:p>
      </dgm:t>
    </dgm:pt>
    <dgm:pt modelId="{B3B6C47C-E969-42E9-A979-36B41575A96D}" type="pres">
      <dgm:prSet presAssocID="{3F6A204B-7E3D-4F2F-BE85-80891383C1E9}" presName="c1text" presStyleLbl="node1" presStyleIdx="0" presStyleCnt="5">
        <dgm:presLayoutVars>
          <dgm:bulletEnabled val="1"/>
        </dgm:presLayoutVars>
      </dgm:prSet>
      <dgm:spPr/>
      <dgm:t>
        <a:bodyPr/>
        <a:lstStyle/>
        <a:p>
          <a:endParaRPr lang="en-US"/>
        </a:p>
      </dgm:t>
    </dgm:pt>
    <dgm:pt modelId="{D231D1D6-794C-41E9-8DBE-C2AF9E9D3575}" type="pres">
      <dgm:prSet presAssocID="{3F6A204B-7E3D-4F2F-BE85-80891383C1E9}" presName="comp2" presStyleCnt="0"/>
      <dgm:spPr/>
    </dgm:pt>
    <dgm:pt modelId="{2CF420E2-80FB-4ACA-833B-4CE78A27A49E}" type="pres">
      <dgm:prSet presAssocID="{3F6A204B-7E3D-4F2F-BE85-80891383C1E9}" presName="circle2" presStyleLbl="node1" presStyleIdx="1" presStyleCnt="5"/>
      <dgm:spPr/>
      <dgm:t>
        <a:bodyPr/>
        <a:lstStyle/>
        <a:p>
          <a:endParaRPr lang="en-US"/>
        </a:p>
      </dgm:t>
    </dgm:pt>
    <dgm:pt modelId="{A6137868-90C2-4FE0-B454-48D3149D5B65}" type="pres">
      <dgm:prSet presAssocID="{3F6A204B-7E3D-4F2F-BE85-80891383C1E9}" presName="c2text" presStyleLbl="node1" presStyleIdx="1" presStyleCnt="5">
        <dgm:presLayoutVars>
          <dgm:bulletEnabled val="1"/>
        </dgm:presLayoutVars>
      </dgm:prSet>
      <dgm:spPr/>
      <dgm:t>
        <a:bodyPr/>
        <a:lstStyle/>
        <a:p>
          <a:endParaRPr lang="en-US"/>
        </a:p>
      </dgm:t>
    </dgm:pt>
    <dgm:pt modelId="{3B50F2CC-3CC9-4A9E-B57C-BBA140C733FB}" type="pres">
      <dgm:prSet presAssocID="{3F6A204B-7E3D-4F2F-BE85-80891383C1E9}" presName="comp3" presStyleCnt="0"/>
      <dgm:spPr/>
    </dgm:pt>
    <dgm:pt modelId="{47269D21-F6C4-4091-B4F7-3D0B6F173204}" type="pres">
      <dgm:prSet presAssocID="{3F6A204B-7E3D-4F2F-BE85-80891383C1E9}" presName="circle3" presStyleLbl="node1" presStyleIdx="2" presStyleCnt="5"/>
      <dgm:spPr/>
      <dgm:t>
        <a:bodyPr/>
        <a:lstStyle/>
        <a:p>
          <a:endParaRPr lang="en-US"/>
        </a:p>
      </dgm:t>
    </dgm:pt>
    <dgm:pt modelId="{763F43F3-382A-44D0-831C-25A710C589A9}" type="pres">
      <dgm:prSet presAssocID="{3F6A204B-7E3D-4F2F-BE85-80891383C1E9}" presName="c3text" presStyleLbl="node1" presStyleIdx="2" presStyleCnt="5">
        <dgm:presLayoutVars>
          <dgm:bulletEnabled val="1"/>
        </dgm:presLayoutVars>
      </dgm:prSet>
      <dgm:spPr/>
      <dgm:t>
        <a:bodyPr/>
        <a:lstStyle/>
        <a:p>
          <a:endParaRPr lang="en-US"/>
        </a:p>
      </dgm:t>
    </dgm:pt>
    <dgm:pt modelId="{D6A2A703-BC31-4A3B-85E1-651B84E5F4AD}" type="pres">
      <dgm:prSet presAssocID="{3F6A204B-7E3D-4F2F-BE85-80891383C1E9}" presName="comp4" presStyleCnt="0"/>
      <dgm:spPr/>
    </dgm:pt>
    <dgm:pt modelId="{C221DE16-56C3-47B9-AF74-CC1E41C24D07}" type="pres">
      <dgm:prSet presAssocID="{3F6A204B-7E3D-4F2F-BE85-80891383C1E9}" presName="circle4" presStyleLbl="node1" presStyleIdx="3" presStyleCnt="5" custScaleX="111570"/>
      <dgm:spPr/>
      <dgm:t>
        <a:bodyPr/>
        <a:lstStyle/>
        <a:p>
          <a:endParaRPr lang="en-US"/>
        </a:p>
      </dgm:t>
    </dgm:pt>
    <dgm:pt modelId="{2E2C0A66-5822-4790-A4E8-2BDF0EE4AAB0}" type="pres">
      <dgm:prSet presAssocID="{3F6A204B-7E3D-4F2F-BE85-80891383C1E9}" presName="c4text" presStyleLbl="node1" presStyleIdx="3" presStyleCnt="5">
        <dgm:presLayoutVars>
          <dgm:bulletEnabled val="1"/>
        </dgm:presLayoutVars>
      </dgm:prSet>
      <dgm:spPr/>
      <dgm:t>
        <a:bodyPr/>
        <a:lstStyle/>
        <a:p>
          <a:endParaRPr lang="en-US"/>
        </a:p>
      </dgm:t>
    </dgm:pt>
    <dgm:pt modelId="{6D3639BC-31EB-4194-A876-C071F48F8C78}" type="pres">
      <dgm:prSet presAssocID="{3F6A204B-7E3D-4F2F-BE85-80891383C1E9}" presName="comp5" presStyleCnt="0"/>
      <dgm:spPr/>
    </dgm:pt>
    <dgm:pt modelId="{23639365-6ADC-4132-8631-61F8ECBD3E49}" type="pres">
      <dgm:prSet presAssocID="{3F6A204B-7E3D-4F2F-BE85-80891383C1E9}" presName="circle5" presStyleLbl="node1" presStyleIdx="4" presStyleCnt="5"/>
      <dgm:spPr/>
      <dgm:t>
        <a:bodyPr/>
        <a:lstStyle/>
        <a:p>
          <a:endParaRPr lang="en-US"/>
        </a:p>
      </dgm:t>
    </dgm:pt>
    <dgm:pt modelId="{AF89B3EA-17CB-4F8C-AE3D-40B281B3184A}" type="pres">
      <dgm:prSet presAssocID="{3F6A204B-7E3D-4F2F-BE85-80891383C1E9}" presName="c5text" presStyleLbl="node1" presStyleIdx="4" presStyleCnt="5">
        <dgm:presLayoutVars>
          <dgm:bulletEnabled val="1"/>
        </dgm:presLayoutVars>
      </dgm:prSet>
      <dgm:spPr/>
      <dgm:t>
        <a:bodyPr/>
        <a:lstStyle/>
        <a:p>
          <a:endParaRPr lang="en-US"/>
        </a:p>
      </dgm:t>
    </dgm:pt>
  </dgm:ptLst>
  <dgm:cxnLst>
    <dgm:cxn modelId="{638592D2-DC2A-43F9-AC00-60CE1E6E43E9}" type="presOf" srcId="{44283805-D86B-4D2A-B991-1D0D19AB0144}" destId="{B3B6C47C-E969-42E9-A979-36B41575A96D}" srcOrd="1" destOrd="0" presId="urn:microsoft.com/office/officeart/2005/8/layout/venn2"/>
    <dgm:cxn modelId="{2AE87806-E9F5-44C5-B98C-90D94D6482FC}" srcId="{3F6A204B-7E3D-4F2F-BE85-80891383C1E9}" destId="{8D32D514-6AB2-4277-8990-AEE10FC930FB}" srcOrd="3" destOrd="0" parTransId="{54BD7A42-3475-413A-8221-AA31337D8C97}" sibTransId="{69174848-CF2C-45DA-A711-52C2FF36E132}"/>
    <dgm:cxn modelId="{B1FC3F78-047E-4DBE-AB7A-3C84474D592B}" type="presOf" srcId="{8D32D514-6AB2-4277-8990-AEE10FC930FB}" destId="{C221DE16-56C3-47B9-AF74-CC1E41C24D07}" srcOrd="0" destOrd="0" presId="urn:microsoft.com/office/officeart/2005/8/layout/venn2"/>
    <dgm:cxn modelId="{9714742B-1953-4D4F-BC29-1FB8A454A534}" type="presOf" srcId="{3A783CBA-C1AD-4FB4-9AAB-35EA58C92EE2}" destId="{2CF420E2-80FB-4ACA-833B-4CE78A27A49E}" srcOrd="0" destOrd="0" presId="urn:microsoft.com/office/officeart/2005/8/layout/venn2"/>
    <dgm:cxn modelId="{C1885419-3693-4DBE-ADCB-F28C0A26ABED}" srcId="{3F6A204B-7E3D-4F2F-BE85-80891383C1E9}" destId="{44283805-D86B-4D2A-B991-1D0D19AB0144}" srcOrd="0" destOrd="0" parTransId="{9788D957-B279-4550-9BA4-8DB371EEEA14}" sibTransId="{31817B9E-4F36-48DE-82F5-AB683ACA7908}"/>
    <dgm:cxn modelId="{F35A3377-A980-4EE4-ACEE-F29A817263B8}" type="presOf" srcId="{95869404-97F2-4C9C-8670-B055DC0EB5AC}" destId="{23639365-6ADC-4132-8631-61F8ECBD3E49}" srcOrd="0" destOrd="0" presId="urn:microsoft.com/office/officeart/2005/8/layout/venn2"/>
    <dgm:cxn modelId="{216FD1DB-C2F9-4DFF-BE1A-D72D71C24639}" type="presOf" srcId="{3A783CBA-C1AD-4FB4-9AAB-35EA58C92EE2}" destId="{A6137868-90C2-4FE0-B454-48D3149D5B65}" srcOrd="1" destOrd="0" presId="urn:microsoft.com/office/officeart/2005/8/layout/venn2"/>
    <dgm:cxn modelId="{D9A18F9E-10EB-4028-A86A-8BFC9FD9DABA}" type="presOf" srcId="{3F6A204B-7E3D-4F2F-BE85-80891383C1E9}" destId="{105F2D9E-6909-4800-9CF7-EC21027376DE}" srcOrd="0" destOrd="0" presId="urn:microsoft.com/office/officeart/2005/8/layout/venn2"/>
    <dgm:cxn modelId="{D113414C-D668-4AA9-9D64-44E34455D7DC}" type="presOf" srcId="{E670E58F-DFE7-446A-8611-6588A7C1E6C8}" destId="{763F43F3-382A-44D0-831C-25A710C589A9}" srcOrd="1" destOrd="0" presId="urn:microsoft.com/office/officeart/2005/8/layout/venn2"/>
    <dgm:cxn modelId="{945EBC5D-9245-447A-AA63-D356113E1C59}" srcId="{3F6A204B-7E3D-4F2F-BE85-80891383C1E9}" destId="{95869404-97F2-4C9C-8670-B055DC0EB5AC}" srcOrd="4" destOrd="0" parTransId="{FC56EC48-BC06-49D8-8399-FBB43CDC8761}" sibTransId="{D4B3698D-4FED-457B-8798-0BCB9FE4E6B3}"/>
    <dgm:cxn modelId="{523A556A-9E66-4A6F-96FE-8E509037E1CB}" type="presOf" srcId="{95869404-97F2-4C9C-8670-B055DC0EB5AC}" destId="{AF89B3EA-17CB-4F8C-AE3D-40B281B3184A}" srcOrd="1" destOrd="0" presId="urn:microsoft.com/office/officeart/2005/8/layout/venn2"/>
    <dgm:cxn modelId="{18A14DFB-2FD5-422F-87C3-F658B9EF37AD}" type="presOf" srcId="{E670E58F-DFE7-446A-8611-6588A7C1E6C8}" destId="{47269D21-F6C4-4091-B4F7-3D0B6F173204}" srcOrd="0" destOrd="0" presId="urn:microsoft.com/office/officeart/2005/8/layout/venn2"/>
    <dgm:cxn modelId="{DF58A6D1-D8BD-45EE-926E-21A545639079}" type="presOf" srcId="{44283805-D86B-4D2A-B991-1D0D19AB0144}" destId="{C16A7DA3-ADBF-42EE-91FE-26BE36C5EAA7}" srcOrd="0" destOrd="0" presId="urn:microsoft.com/office/officeart/2005/8/layout/venn2"/>
    <dgm:cxn modelId="{A64E05F6-FF09-4689-907C-14BED59A856D}" type="presOf" srcId="{8D32D514-6AB2-4277-8990-AEE10FC930FB}" destId="{2E2C0A66-5822-4790-A4E8-2BDF0EE4AAB0}" srcOrd="1" destOrd="0" presId="urn:microsoft.com/office/officeart/2005/8/layout/venn2"/>
    <dgm:cxn modelId="{3588BF57-8DB6-4DCF-B9B3-C6D9B4A480A7}" srcId="{3F6A204B-7E3D-4F2F-BE85-80891383C1E9}" destId="{3A783CBA-C1AD-4FB4-9AAB-35EA58C92EE2}" srcOrd="1" destOrd="0" parTransId="{DABA571C-985B-46DB-A10E-A56516FB88ED}" sibTransId="{101ACA73-2E5F-44A0-BABC-A47FC0344B06}"/>
    <dgm:cxn modelId="{01F4C8CD-6D01-412B-B9DC-54321F36538F}" srcId="{3F6A204B-7E3D-4F2F-BE85-80891383C1E9}" destId="{E670E58F-DFE7-446A-8611-6588A7C1E6C8}" srcOrd="2" destOrd="0" parTransId="{0C739C47-F64C-4BA3-B289-5B090EBD6769}" sibTransId="{DDC613CB-A04B-4989-B2FC-52EF9532AEDC}"/>
    <dgm:cxn modelId="{9F9CBBE8-3D13-43D2-8FAB-43FA747EB2CC}" type="presParOf" srcId="{105F2D9E-6909-4800-9CF7-EC21027376DE}" destId="{8FC37C2C-0E87-434D-B936-50DC883AAFD7}" srcOrd="0" destOrd="0" presId="urn:microsoft.com/office/officeart/2005/8/layout/venn2"/>
    <dgm:cxn modelId="{2C9AFE6B-0B54-41D6-A3E4-2AF7D9DC3192}" type="presParOf" srcId="{8FC37C2C-0E87-434D-B936-50DC883AAFD7}" destId="{C16A7DA3-ADBF-42EE-91FE-26BE36C5EAA7}" srcOrd="0" destOrd="0" presId="urn:microsoft.com/office/officeart/2005/8/layout/venn2"/>
    <dgm:cxn modelId="{046B73AB-6CFD-4AA3-BD62-6274F07AF89F}" type="presParOf" srcId="{8FC37C2C-0E87-434D-B936-50DC883AAFD7}" destId="{B3B6C47C-E969-42E9-A979-36B41575A96D}" srcOrd="1" destOrd="0" presId="urn:microsoft.com/office/officeart/2005/8/layout/venn2"/>
    <dgm:cxn modelId="{9C09BAAD-AB54-4743-92FA-EAC9BB5221E0}" type="presParOf" srcId="{105F2D9E-6909-4800-9CF7-EC21027376DE}" destId="{D231D1D6-794C-41E9-8DBE-C2AF9E9D3575}" srcOrd="1" destOrd="0" presId="urn:microsoft.com/office/officeart/2005/8/layout/venn2"/>
    <dgm:cxn modelId="{A17219AD-3A15-46A8-B413-B24E4047849A}" type="presParOf" srcId="{D231D1D6-794C-41E9-8DBE-C2AF9E9D3575}" destId="{2CF420E2-80FB-4ACA-833B-4CE78A27A49E}" srcOrd="0" destOrd="0" presId="urn:microsoft.com/office/officeart/2005/8/layout/venn2"/>
    <dgm:cxn modelId="{70C4D265-58DE-400C-995F-C2DF74FE2D2B}" type="presParOf" srcId="{D231D1D6-794C-41E9-8DBE-C2AF9E9D3575}" destId="{A6137868-90C2-4FE0-B454-48D3149D5B65}" srcOrd="1" destOrd="0" presId="urn:microsoft.com/office/officeart/2005/8/layout/venn2"/>
    <dgm:cxn modelId="{D8F7C778-FB02-48C9-B9E2-4FBC8AB39BA2}" type="presParOf" srcId="{105F2D9E-6909-4800-9CF7-EC21027376DE}" destId="{3B50F2CC-3CC9-4A9E-B57C-BBA140C733FB}" srcOrd="2" destOrd="0" presId="urn:microsoft.com/office/officeart/2005/8/layout/venn2"/>
    <dgm:cxn modelId="{CB247C9E-10C7-4683-B82A-11F8271B12C7}" type="presParOf" srcId="{3B50F2CC-3CC9-4A9E-B57C-BBA140C733FB}" destId="{47269D21-F6C4-4091-B4F7-3D0B6F173204}" srcOrd="0" destOrd="0" presId="urn:microsoft.com/office/officeart/2005/8/layout/venn2"/>
    <dgm:cxn modelId="{467D1D58-1114-4083-B1FA-C2412998F323}" type="presParOf" srcId="{3B50F2CC-3CC9-4A9E-B57C-BBA140C733FB}" destId="{763F43F3-382A-44D0-831C-25A710C589A9}" srcOrd="1" destOrd="0" presId="urn:microsoft.com/office/officeart/2005/8/layout/venn2"/>
    <dgm:cxn modelId="{F668CF88-BEC7-48AB-B211-27C20D0EAB1E}" type="presParOf" srcId="{105F2D9E-6909-4800-9CF7-EC21027376DE}" destId="{D6A2A703-BC31-4A3B-85E1-651B84E5F4AD}" srcOrd="3" destOrd="0" presId="urn:microsoft.com/office/officeart/2005/8/layout/venn2"/>
    <dgm:cxn modelId="{EDF557B9-1056-4A5C-8642-AC57CF50DC39}" type="presParOf" srcId="{D6A2A703-BC31-4A3B-85E1-651B84E5F4AD}" destId="{C221DE16-56C3-47B9-AF74-CC1E41C24D07}" srcOrd="0" destOrd="0" presId="urn:microsoft.com/office/officeart/2005/8/layout/venn2"/>
    <dgm:cxn modelId="{C5ECF518-88B3-47EE-B852-46F2E9B61661}" type="presParOf" srcId="{D6A2A703-BC31-4A3B-85E1-651B84E5F4AD}" destId="{2E2C0A66-5822-4790-A4E8-2BDF0EE4AAB0}" srcOrd="1" destOrd="0" presId="urn:microsoft.com/office/officeart/2005/8/layout/venn2"/>
    <dgm:cxn modelId="{B094FD69-53F8-4F3C-8274-5BCD24D6DB66}" type="presParOf" srcId="{105F2D9E-6909-4800-9CF7-EC21027376DE}" destId="{6D3639BC-31EB-4194-A876-C071F48F8C78}" srcOrd="4" destOrd="0" presId="urn:microsoft.com/office/officeart/2005/8/layout/venn2"/>
    <dgm:cxn modelId="{BCD3789B-D0B4-4A64-9764-490AC639BA12}" type="presParOf" srcId="{6D3639BC-31EB-4194-A876-C071F48F8C78}" destId="{23639365-6ADC-4132-8631-61F8ECBD3E49}" srcOrd="0" destOrd="0" presId="urn:microsoft.com/office/officeart/2005/8/layout/venn2"/>
    <dgm:cxn modelId="{41FD6786-A9BE-41CA-8D35-B0BAC903ECD2}" type="presParOf" srcId="{6D3639BC-31EB-4194-A876-C071F48F8C78}" destId="{AF89B3EA-17CB-4F8C-AE3D-40B281B3184A}"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6A7DA3-ADBF-42EE-91FE-26BE36C5EAA7}">
      <dsp:nvSpPr>
        <dsp:cNvPr id="0" name=""/>
        <dsp:cNvSpPr/>
      </dsp:nvSpPr>
      <dsp:spPr>
        <a:xfrm>
          <a:off x="1323533" y="0"/>
          <a:ext cx="4953000" cy="4953000"/>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mj-lt"/>
            </a:rPr>
            <a:t>Context</a:t>
          </a:r>
          <a:endParaRPr lang="en-US" sz="1600" b="1" kern="1200" dirty="0">
            <a:latin typeface="+mj-lt"/>
          </a:endParaRPr>
        </a:p>
      </dsp:txBody>
      <dsp:txXfrm>
        <a:off x="2871345" y="247650"/>
        <a:ext cx="1857375" cy="495300"/>
      </dsp:txXfrm>
    </dsp:sp>
    <dsp:sp modelId="{2CF420E2-80FB-4ACA-833B-4CE78A27A49E}">
      <dsp:nvSpPr>
        <dsp:cNvPr id="0" name=""/>
        <dsp:cNvSpPr/>
      </dsp:nvSpPr>
      <dsp:spPr>
        <a:xfrm>
          <a:off x="1666874" y="742949"/>
          <a:ext cx="4210050" cy="421005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mj-lt"/>
            </a:rPr>
            <a:t>Goal</a:t>
          </a:r>
          <a:endParaRPr lang="en-US" sz="1600" b="1" kern="1200" dirty="0">
            <a:latin typeface="+mj-lt"/>
          </a:endParaRPr>
        </a:p>
      </dsp:txBody>
      <dsp:txXfrm>
        <a:off x="2864107" y="985027"/>
        <a:ext cx="1815584" cy="484155"/>
      </dsp:txXfrm>
    </dsp:sp>
    <dsp:sp modelId="{47269D21-F6C4-4091-B4F7-3D0B6F173204}">
      <dsp:nvSpPr>
        <dsp:cNvPr id="0" name=""/>
        <dsp:cNvSpPr/>
      </dsp:nvSpPr>
      <dsp:spPr>
        <a:xfrm>
          <a:off x="2038350" y="1485899"/>
          <a:ext cx="3467100" cy="3467100"/>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mj-lt"/>
            </a:rPr>
            <a:t>Measures</a:t>
          </a:r>
          <a:endParaRPr lang="en-US" sz="1600" b="1" kern="1200" dirty="0">
            <a:latin typeface="+mj-lt"/>
          </a:endParaRPr>
        </a:p>
      </dsp:txBody>
      <dsp:txXfrm>
        <a:off x="2874787" y="1725129"/>
        <a:ext cx="1794224" cy="478459"/>
      </dsp:txXfrm>
    </dsp:sp>
    <dsp:sp modelId="{C221DE16-56C3-47B9-AF74-CC1E41C24D07}">
      <dsp:nvSpPr>
        <dsp:cNvPr id="0" name=""/>
        <dsp:cNvSpPr/>
      </dsp:nvSpPr>
      <dsp:spPr>
        <a:xfrm>
          <a:off x="2252232" y="2228849"/>
          <a:ext cx="3039334" cy="2724150"/>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smtClean="0">
              <a:latin typeface="+mj-lt"/>
            </a:rPr>
            <a:t>Indicators</a:t>
          </a:r>
          <a:endParaRPr lang="en-US" sz="1600" b="1" kern="1200" dirty="0">
            <a:latin typeface="+mj-lt"/>
          </a:endParaRPr>
        </a:p>
      </dsp:txBody>
      <dsp:txXfrm>
        <a:off x="2951279" y="2474023"/>
        <a:ext cx="1641240" cy="490347"/>
      </dsp:txXfrm>
    </dsp:sp>
    <dsp:sp modelId="{23639365-6ADC-4132-8631-61F8ECBD3E49}">
      <dsp:nvSpPr>
        <dsp:cNvPr id="0" name=""/>
        <dsp:cNvSpPr/>
      </dsp:nvSpPr>
      <dsp:spPr>
        <a:xfrm>
          <a:off x="2781300" y="2971800"/>
          <a:ext cx="1981200" cy="1981200"/>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endParaRPr lang="en-US" sz="1600" b="1" kern="1200" dirty="0">
            <a:latin typeface="+mj-lt"/>
          </a:endParaRPr>
        </a:p>
      </dsp:txBody>
      <dsp:txXfrm>
        <a:off x="3071440" y="3467100"/>
        <a:ext cx="1400919" cy="990600"/>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0.58438</cdr:x>
      <cdr:y>0.46007</cdr:y>
    </cdr:from>
    <cdr:to>
      <cdr:x>0.85104</cdr:x>
      <cdr:y>0.76215</cdr:y>
    </cdr:to>
    <cdr:sp macro="" textlink="">
      <cdr:nvSpPr>
        <cdr:cNvPr id="2" name="TextBox 1"/>
        <cdr:cNvSpPr txBox="1"/>
      </cdr:nvSpPr>
      <cdr:spPr>
        <a:xfrm xmlns:a="http://schemas.openxmlformats.org/drawingml/2006/main">
          <a:off x="2671763" y="1262063"/>
          <a:ext cx="1219200" cy="8286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dirty="0"/>
        </a:p>
      </cdr:txBody>
    </cdr:sp>
  </cdr:relSizeAnchor>
  <cdr:relSizeAnchor xmlns:cdr="http://schemas.openxmlformats.org/drawingml/2006/chartDrawing">
    <cdr:from>
      <cdr:x>0.01759</cdr:x>
      <cdr:y>0.14076</cdr:y>
    </cdr:from>
    <cdr:to>
      <cdr:x>0.37237</cdr:x>
      <cdr:y>0.42228</cdr:y>
    </cdr:to>
    <cdr:sp macro="" textlink="">
      <cdr:nvSpPr>
        <cdr:cNvPr id="3" name="TextBox 2"/>
        <cdr:cNvSpPr txBox="1"/>
      </cdr:nvSpPr>
      <cdr:spPr>
        <a:xfrm xmlns:a="http://schemas.openxmlformats.org/drawingml/2006/main">
          <a:off x="152400" y="838200"/>
          <a:ext cx="3073976" cy="1676400"/>
        </a:xfrm>
        <a:prstGeom xmlns:a="http://schemas.openxmlformats.org/drawingml/2006/main" prst="rect">
          <a:avLst/>
        </a:prstGeom>
        <a:gradFill xmlns:a="http://schemas.openxmlformats.org/drawingml/2006/main"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27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Teacher Observation &amp; Practice</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 SY</a:t>
          </a:r>
          <a:endParaRPr lang="en-US" sz="1400" b="1" i="1" dirty="0">
            <a:solidFill>
              <a:schemeClr val="bg1"/>
            </a:solidFill>
            <a:latin typeface="Tahoma" pitchFamily="34" charset="0"/>
            <a:ea typeface="Tahoma" pitchFamily="34" charset="0"/>
            <a:cs typeface="Tahoma" pitchFamily="34" charset="0"/>
          </a:endParaRPr>
        </a:p>
        <a:p xmlns:a="http://schemas.openxmlformats.org/drawingml/2006/main">
          <a:r>
            <a:rPr lang="en-US" sz="1400" dirty="0">
              <a:solidFill>
                <a:schemeClr val="bg1"/>
              </a:solidFill>
              <a:latin typeface="Tahoma" pitchFamily="34" charset="0"/>
              <a:ea typeface="Tahoma" pitchFamily="34" charset="0"/>
              <a:cs typeface="Tahoma" pitchFamily="34" charset="0"/>
            </a:rPr>
            <a:t>Danielson Framework Domains</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Planning and Preparation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Classroom Environment</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Instruction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Professional </a:t>
          </a:r>
          <a:r>
            <a:rPr lang="en-US" sz="1400" dirty="0" smtClean="0">
              <a:solidFill>
                <a:schemeClr val="bg1"/>
              </a:solidFill>
              <a:latin typeface="Tahoma" pitchFamily="34" charset="0"/>
              <a:ea typeface="Tahoma" pitchFamily="34" charset="0"/>
              <a:cs typeface="Tahoma" pitchFamily="34" charset="0"/>
            </a:rPr>
            <a:t>Responsibilities</a:t>
          </a:r>
        </a:p>
        <a:p xmlns:a="http://schemas.openxmlformats.org/drawingml/2006/main">
          <a:endParaRPr lang="en-US" sz="1400" i="1"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0.07547</cdr:x>
      <cdr:y>0.57143</cdr:y>
    </cdr:from>
    <cdr:to>
      <cdr:x>0.35849</cdr:x>
      <cdr:y>0.88312</cdr:y>
    </cdr:to>
    <cdr:sp macro="" textlink="">
      <cdr:nvSpPr>
        <cdr:cNvPr id="4" name="TextBox 3"/>
        <cdr:cNvSpPr txBox="1"/>
      </cdr:nvSpPr>
      <cdr:spPr>
        <a:xfrm xmlns:a="http://schemas.openxmlformats.org/drawingml/2006/main">
          <a:off x="609600" y="3352800"/>
          <a:ext cx="2286000" cy="1828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400" dirty="0">
            <a:solidFill>
              <a:schemeClr val="tx1"/>
            </a:solidFill>
            <a:latin typeface="Calibri" pitchFamily="34" charset="0"/>
            <a:cs typeface="Calibri" pitchFamily="34" charset="0"/>
          </a:endParaRPr>
        </a:p>
      </cdr:txBody>
    </cdr:sp>
  </cdr:relSizeAnchor>
  <cdr:relSizeAnchor xmlns:cdr="http://schemas.openxmlformats.org/drawingml/2006/chartDrawing">
    <cdr:from>
      <cdr:x>0.5283</cdr:x>
      <cdr:y>0.09091</cdr:y>
    </cdr:from>
    <cdr:to>
      <cdr:x>0.91509</cdr:x>
      <cdr:y>0.2987</cdr:y>
    </cdr:to>
    <cdr:sp macro="" textlink="">
      <cdr:nvSpPr>
        <cdr:cNvPr id="5" name="TextBox 4"/>
        <cdr:cNvSpPr txBox="1"/>
      </cdr:nvSpPr>
      <cdr:spPr>
        <a:xfrm xmlns:a="http://schemas.openxmlformats.org/drawingml/2006/main">
          <a:off x="4267200" y="533400"/>
          <a:ext cx="3124200"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0.40219</cdr:x>
      <cdr:y>0.09301</cdr:y>
    </cdr:from>
    <cdr:to>
      <cdr:x>0.93501</cdr:x>
      <cdr:y>0.39856</cdr:y>
    </cdr:to>
    <cdr:sp macro="" textlink="">
      <cdr:nvSpPr>
        <cdr:cNvPr id="6" name="TextBox 5"/>
        <cdr:cNvSpPr txBox="1"/>
      </cdr:nvSpPr>
      <cdr:spPr>
        <a:xfrm xmlns:a="http://schemas.openxmlformats.org/drawingml/2006/main">
          <a:off x="3484758" y="553837"/>
          <a:ext cx="4616604" cy="1819515"/>
        </a:xfrm>
        <a:prstGeom xmlns:a="http://schemas.openxmlformats.org/drawingml/2006/main" prst="rect">
          <a:avLst/>
        </a:prstGeom>
        <a:gradFill xmlns:a="http://schemas.openxmlformats.org/drawingml/2006/main"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Building Level Data/School Performance Profile</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Academic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All Students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Subgroups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Academic Growth PVAAS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Other Academic Indicators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Credit for Advanced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 </a:t>
          </a:r>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0.61562</cdr:x>
      <cdr:y>0.42228</cdr:y>
    </cdr:from>
    <cdr:to>
      <cdr:x>0.99657</cdr:x>
      <cdr:y>0.66542</cdr:y>
    </cdr:to>
    <cdr:sp macro="" textlink="">
      <cdr:nvSpPr>
        <cdr:cNvPr id="7" name="TextBox 6"/>
        <cdr:cNvSpPr txBox="1"/>
      </cdr:nvSpPr>
      <cdr:spPr>
        <a:xfrm xmlns:a="http://schemas.openxmlformats.org/drawingml/2006/main">
          <a:off x="5334000" y="2514600"/>
          <a:ext cx="3300741" cy="1447800"/>
        </a:xfrm>
        <a:prstGeom xmlns:a="http://schemas.openxmlformats.org/drawingml/2006/main" prst="rect">
          <a:avLst/>
        </a:prstGeom>
        <a:gradFill xmlns:a="http://schemas.openxmlformats.org/drawingml/2006/main"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Teacher Specific Data</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PVAAS / Growth 3 Year Rolling Average</a:t>
          </a:r>
        </a:p>
        <a:p xmlns:a="http://schemas.openxmlformats.org/drawingml/2006/main">
          <a:pPr marL="342900" indent="-342900">
            <a:buAutoNum type="arabicPeriod"/>
          </a:pPr>
          <a:r>
            <a:rPr lang="en-US" sz="1400" dirty="0" smtClean="0">
              <a:solidFill>
                <a:schemeClr val="bg1"/>
              </a:solidFill>
              <a:latin typeface="Tahoma" pitchFamily="34" charset="0"/>
              <a:ea typeface="Tahoma" pitchFamily="34" charset="0"/>
              <a:cs typeface="Tahoma" pitchFamily="34" charset="0"/>
            </a:rPr>
            <a:t>2013-2014 SY</a:t>
          </a:r>
        </a:p>
        <a:p xmlns:a="http://schemas.openxmlformats.org/drawingml/2006/main">
          <a:pPr marL="342900" indent="-342900">
            <a:buAutoNum type="arabicPeriod"/>
          </a:pPr>
          <a:r>
            <a:rPr lang="en-US" sz="1400" dirty="0" smtClean="0">
              <a:solidFill>
                <a:schemeClr val="bg1"/>
              </a:solidFill>
              <a:latin typeface="Tahoma" pitchFamily="34" charset="0"/>
              <a:ea typeface="Tahoma" pitchFamily="34" charset="0"/>
              <a:cs typeface="Tahoma" pitchFamily="34" charset="0"/>
            </a:rPr>
            <a:t>2014-2015 SY</a:t>
          </a:r>
        </a:p>
        <a:p xmlns:a="http://schemas.openxmlformats.org/drawingml/2006/main">
          <a:pPr marL="342900" indent="-342900">
            <a:buAutoNum type="arabicPeriod"/>
          </a:pPr>
          <a:r>
            <a:rPr lang="en-US" sz="1400" dirty="0" smtClean="0">
              <a:solidFill>
                <a:schemeClr val="bg1"/>
              </a:solidFill>
              <a:latin typeface="Tahoma" pitchFamily="34" charset="0"/>
              <a:ea typeface="Tahoma" pitchFamily="34" charset="0"/>
              <a:cs typeface="Tahoma" pitchFamily="34" charset="0"/>
            </a:rPr>
            <a:t>2015-2016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Other data as provided in Act 82</a:t>
          </a:r>
        </a:p>
        <a:p xmlns:a="http://schemas.openxmlformats.org/drawingml/2006/main">
          <a:endParaRPr lang="en-US" sz="1400" dirty="0" smtClean="0">
            <a:solidFill>
              <a:schemeClr val="bg1"/>
            </a:solidFill>
            <a:latin typeface="Tahoma" pitchFamily="34" charset="0"/>
            <a:ea typeface="Tahoma" pitchFamily="34" charset="0"/>
            <a:cs typeface="Tahoma" pitchFamily="34" charset="0"/>
          </a:endParaRPr>
        </a:p>
        <a:p xmlns:a="http://schemas.openxmlformats.org/drawingml/2006/main">
          <a:pPr marL="342900" indent="-342900">
            <a:buAutoNum type="arabicPeriod"/>
          </a:pPr>
          <a:endParaRPr lang="en-US" sz="1400" dirty="0" smtClean="0">
            <a:solidFill>
              <a:schemeClr val="bg1"/>
            </a:solidFill>
            <a:latin typeface="Tahoma" pitchFamily="34" charset="0"/>
            <a:ea typeface="Tahoma" pitchFamily="34" charset="0"/>
            <a:cs typeface="Tahoma" pitchFamily="34" charset="0"/>
          </a:endParaRPr>
        </a:p>
        <a:p xmlns:a="http://schemas.openxmlformats.org/drawingml/2006/main">
          <a:pPr marL="342900" indent="-342900">
            <a:buAutoNum type="arabicPeriod"/>
          </a:pPr>
          <a:endParaRPr lang="en-US" sz="1400" dirty="0" smtClean="0">
            <a:solidFill>
              <a:schemeClr val="bg1"/>
            </a:solidFill>
            <a:latin typeface="Tahoma" pitchFamily="34" charset="0"/>
            <a:ea typeface="Tahoma" pitchFamily="34" charset="0"/>
            <a:cs typeface="Tahoma" pitchFamily="34" charset="0"/>
          </a:endParaRPr>
        </a:p>
        <a:p xmlns:a="http://schemas.openxmlformats.org/drawingml/2006/main">
          <a:endParaRPr lang="en-US" sz="1400" b="1" i="1" dirty="0" smtClean="0">
            <a:solidFill>
              <a:schemeClr val="bg1"/>
            </a:solidFill>
            <a:latin typeface="Tahoma" pitchFamily="34" charset="0"/>
            <a:ea typeface="Tahoma" pitchFamily="34" charset="0"/>
            <a:cs typeface="Tahoma" pitchFamily="34" charset="0"/>
          </a:endParaRP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   </a:t>
          </a:r>
        </a:p>
        <a:p xmlns:a="http://schemas.openxmlformats.org/drawingml/2006/main">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0.49602</cdr:x>
      <cdr:y>0.68883</cdr:y>
    </cdr:from>
    <cdr:to>
      <cdr:x>0.9749</cdr:x>
      <cdr:y>0.99407</cdr:y>
    </cdr:to>
    <cdr:sp macro="" textlink="">
      <cdr:nvSpPr>
        <cdr:cNvPr id="8" name="TextBox 7"/>
        <cdr:cNvSpPr txBox="1"/>
      </cdr:nvSpPr>
      <cdr:spPr>
        <a:xfrm xmlns:a="http://schemas.openxmlformats.org/drawingml/2006/main">
          <a:off x="4297764" y="4101811"/>
          <a:ext cx="4149255" cy="1817628"/>
        </a:xfrm>
        <a:prstGeom xmlns:a="http://schemas.openxmlformats.org/drawingml/2006/main" prst="rect">
          <a:avLst/>
        </a:prstGeom>
        <a:gradFill xmlns:a="http://schemas.openxmlformats.org/drawingml/2006/main"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tx1"/>
              </a:solidFill>
              <a:latin typeface="Tahoma" pitchFamily="34" charset="0"/>
              <a:ea typeface="Tahoma" pitchFamily="34" charset="0"/>
              <a:cs typeface="Tahoma" pitchFamily="34" charset="0"/>
            </a:rPr>
            <a:t>Elective Data/SLOs</a:t>
          </a:r>
        </a:p>
        <a:p xmlns:a="http://schemas.openxmlformats.org/drawingml/2006/main">
          <a:r>
            <a:rPr lang="en-US" sz="1400" b="1" i="1" dirty="0" smtClean="0">
              <a:solidFill>
                <a:schemeClr val="tx1"/>
              </a:solidFill>
              <a:latin typeface="Tahoma" pitchFamily="34" charset="0"/>
              <a:ea typeface="Tahoma" pitchFamily="34" charset="0"/>
              <a:cs typeface="Tahoma" pitchFamily="34" charset="0"/>
            </a:rPr>
            <a:t>Optional 2013-2014 SY</a:t>
          </a:r>
        </a:p>
        <a:p xmlns:a="http://schemas.openxmlformats.org/drawingml/2006/main">
          <a:r>
            <a:rPr lang="en-US" sz="1400" b="1" i="1" dirty="0" smtClean="0">
              <a:solidFill>
                <a:schemeClr val="tx1"/>
              </a:solidFill>
              <a:latin typeface="Tahoma" pitchFamily="34" charset="0"/>
              <a:ea typeface="Tahoma" pitchFamily="34" charset="0"/>
              <a:cs typeface="Tahoma" pitchFamily="34" charset="0"/>
            </a:rPr>
            <a:t>Effective 2014-2015 SY</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District Designed Measures and Examinations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Nationally Recognized Standardized Tests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Industry Certification Examinations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Student Projects Pursuant to Local Requirements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Student Portfolios Pursuant to Local Requirements</a:t>
          </a:r>
        </a:p>
      </cdr:txBody>
    </cdr:sp>
  </cdr:relSizeAnchor>
  <cdr:relSizeAnchor xmlns:cdr="http://schemas.openxmlformats.org/drawingml/2006/chartDrawing">
    <cdr:from>
      <cdr:x>0</cdr:x>
      <cdr:y>0</cdr:y>
    </cdr:from>
    <cdr:to>
      <cdr:x>1</cdr:x>
      <cdr:y>0.12297</cdr:y>
    </cdr:to>
    <cdr:sp macro="" textlink="">
      <cdr:nvSpPr>
        <cdr:cNvPr id="9" name="TextBox 8"/>
        <cdr:cNvSpPr txBox="1"/>
      </cdr:nvSpPr>
      <cdr:spPr>
        <a:xfrm xmlns:a="http://schemas.openxmlformats.org/drawingml/2006/main">
          <a:off x="-228600" y="-838200"/>
          <a:ext cx="8664498" cy="73225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800" b="1" dirty="0" smtClean="0">
              <a:solidFill>
                <a:schemeClr val="bg1"/>
              </a:solidFill>
              <a:latin typeface="Tahoma" pitchFamily="34" charset="0"/>
              <a:ea typeface="Tahoma" pitchFamily="34" charset="0"/>
              <a:cs typeface="Tahoma" pitchFamily="34" charset="0"/>
            </a:rPr>
            <a:t>Teacher Effectiveness System in Act 82 of 2012 </a:t>
          </a:r>
        </a:p>
        <a:p xmlns:a="http://schemas.openxmlformats.org/drawingml/2006/main">
          <a:pPr algn="ctr"/>
          <a:endParaRPr lang="en-US" sz="2000" b="1" dirty="0">
            <a:solidFill>
              <a:schemeClr val="tx2"/>
            </a:solidFill>
            <a:latin typeface="Tahoma" pitchFamily="34" charset="0"/>
            <a:ea typeface="Tahoma" pitchFamily="34" charset="0"/>
            <a:cs typeface="Tahoma"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0.58438</cdr:x>
      <cdr:y>0.46007</cdr:y>
    </cdr:from>
    <cdr:to>
      <cdr:x>0.85104</cdr:x>
      <cdr:y>0.76215</cdr:y>
    </cdr:to>
    <cdr:sp macro="" textlink="">
      <cdr:nvSpPr>
        <cdr:cNvPr id="2" name="TextBox 1"/>
        <cdr:cNvSpPr txBox="1"/>
      </cdr:nvSpPr>
      <cdr:spPr>
        <a:xfrm xmlns:a="http://schemas.openxmlformats.org/drawingml/2006/main">
          <a:off x="2671763" y="1262063"/>
          <a:ext cx="1219200" cy="8286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dirty="0"/>
        </a:p>
      </cdr:txBody>
    </cdr:sp>
  </cdr:relSizeAnchor>
  <cdr:relSizeAnchor xmlns:cdr="http://schemas.openxmlformats.org/drawingml/2006/chartDrawing">
    <cdr:from>
      <cdr:x>0.02602</cdr:x>
      <cdr:y>0.16481</cdr:y>
    </cdr:from>
    <cdr:to>
      <cdr:x>0.37838</cdr:x>
      <cdr:y>0.44218</cdr:y>
    </cdr:to>
    <cdr:sp macro="" textlink="">
      <cdr:nvSpPr>
        <cdr:cNvPr id="3" name="TextBox 2"/>
        <cdr:cNvSpPr txBox="1"/>
      </cdr:nvSpPr>
      <cdr:spPr>
        <a:xfrm xmlns:a="http://schemas.openxmlformats.org/drawingml/2006/main">
          <a:off x="228600" y="990600"/>
          <a:ext cx="3096302" cy="1667120"/>
        </a:xfrm>
        <a:prstGeom xmlns:a="http://schemas.openxmlformats.org/drawingml/2006/main" prst="rect">
          <a:avLst/>
        </a:prstGeom>
        <a:gradFill xmlns:a="http://schemas.openxmlformats.org/drawingml/2006/main"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27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Teacher Observation &amp; Practice </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a:t>
          </a:r>
          <a:endParaRPr lang="en-US" sz="1400" b="1" i="1" dirty="0">
            <a:solidFill>
              <a:schemeClr val="bg1"/>
            </a:solidFill>
            <a:latin typeface="Tahoma" pitchFamily="34" charset="0"/>
            <a:ea typeface="Tahoma" pitchFamily="34" charset="0"/>
            <a:cs typeface="Tahoma" pitchFamily="34" charset="0"/>
          </a:endParaRPr>
        </a:p>
        <a:p xmlns:a="http://schemas.openxmlformats.org/drawingml/2006/main">
          <a:r>
            <a:rPr lang="en-US" sz="1400" dirty="0">
              <a:solidFill>
                <a:schemeClr val="bg1"/>
              </a:solidFill>
              <a:latin typeface="Tahoma" pitchFamily="34" charset="0"/>
              <a:ea typeface="Tahoma" pitchFamily="34" charset="0"/>
              <a:cs typeface="Tahoma" pitchFamily="34" charset="0"/>
            </a:rPr>
            <a:t>Danielson Framework Domains</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Planning and Preparation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Classroom Environment</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Instruction</a:t>
          </a:r>
        </a:p>
        <a:p xmlns:a="http://schemas.openxmlformats.org/drawingml/2006/main">
          <a:pPr marL="228600" indent="-228600">
            <a:buAutoNum type="arabicPeriod"/>
          </a:pPr>
          <a:r>
            <a:rPr lang="en-US" sz="1400" dirty="0" smtClean="0">
              <a:solidFill>
                <a:schemeClr val="bg1"/>
              </a:solidFill>
              <a:latin typeface="Tahoma" pitchFamily="34" charset="0"/>
              <a:ea typeface="Tahoma" pitchFamily="34" charset="0"/>
              <a:cs typeface="Tahoma" pitchFamily="34" charset="0"/>
            </a:rPr>
            <a:t>Professional Responsibilities</a:t>
          </a:r>
        </a:p>
        <a:p xmlns:a="http://schemas.openxmlformats.org/drawingml/2006/main">
          <a:endParaRPr lang="en-US" sz="1400" i="1"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0.07547</cdr:x>
      <cdr:y>0.57143</cdr:y>
    </cdr:from>
    <cdr:to>
      <cdr:x>0.35849</cdr:x>
      <cdr:y>0.88312</cdr:y>
    </cdr:to>
    <cdr:sp macro="" textlink="">
      <cdr:nvSpPr>
        <cdr:cNvPr id="4" name="TextBox 3"/>
        <cdr:cNvSpPr txBox="1"/>
      </cdr:nvSpPr>
      <cdr:spPr>
        <a:xfrm xmlns:a="http://schemas.openxmlformats.org/drawingml/2006/main">
          <a:off x="609600" y="3352800"/>
          <a:ext cx="2286000" cy="1828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400" dirty="0">
            <a:solidFill>
              <a:schemeClr val="tx1"/>
            </a:solidFill>
            <a:latin typeface="Calibri" pitchFamily="34" charset="0"/>
            <a:cs typeface="Calibri" pitchFamily="34" charset="0"/>
          </a:endParaRPr>
        </a:p>
      </cdr:txBody>
    </cdr:sp>
  </cdr:relSizeAnchor>
  <cdr:relSizeAnchor xmlns:cdr="http://schemas.openxmlformats.org/drawingml/2006/chartDrawing">
    <cdr:from>
      <cdr:x>0.5283</cdr:x>
      <cdr:y>0.09091</cdr:y>
    </cdr:from>
    <cdr:to>
      <cdr:x>0.91509</cdr:x>
      <cdr:y>0.2987</cdr:y>
    </cdr:to>
    <cdr:sp macro="" textlink="">
      <cdr:nvSpPr>
        <cdr:cNvPr id="5" name="TextBox 4"/>
        <cdr:cNvSpPr txBox="1"/>
      </cdr:nvSpPr>
      <cdr:spPr>
        <a:xfrm xmlns:a="http://schemas.openxmlformats.org/drawingml/2006/main">
          <a:off x="4267200" y="533400"/>
          <a:ext cx="3124200"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0.41624</cdr:x>
      <cdr:y>0.12678</cdr:y>
    </cdr:from>
    <cdr:to>
      <cdr:x>0.94522</cdr:x>
      <cdr:y>0.4397</cdr:y>
    </cdr:to>
    <cdr:sp macro="" textlink="">
      <cdr:nvSpPr>
        <cdr:cNvPr id="6" name="TextBox 5"/>
        <cdr:cNvSpPr txBox="1"/>
      </cdr:nvSpPr>
      <cdr:spPr>
        <a:xfrm xmlns:a="http://schemas.openxmlformats.org/drawingml/2006/main">
          <a:off x="3657568" y="762012"/>
          <a:ext cx="4648233" cy="1880827"/>
        </a:xfrm>
        <a:prstGeom xmlns:a="http://schemas.openxmlformats.org/drawingml/2006/main" prst="rect">
          <a:avLst/>
        </a:prstGeom>
        <a:gradFill xmlns:a="http://schemas.openxmlformats.org/drawingml/2006/main"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Building Level Data/School Performance Profile</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Academic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All Students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Subgroups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Academic Growth PVAAS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Other Academic Indicators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Credit for Advanced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 </a:t>
          </a:r>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0.51254</cdr:x>
      <cdr:y>0.5774</cdr:y>
    </cdr:from>
    <cdr:to>
      <cdr:x>0.99027</cdr:x>
      <cdr:y>0.89981</cdr:y>
    </cdr:to>
    <cdr:sp macro="" textlink="">
      <cdr:nvSpPr>
        <cdr:cNvPr id="8" name="TextBox 7"/>
        <cdr:cNvSpPr txBox="1"/>
      </cdr:nvSpPr>
      <cdr:spPr>
        <a:xfrm xmlns:a="http://schemas.openxmlformats.org/drawingml/2006/main">
          <a:off x="4503772" y="3470467"/>
          <a:ext cx="4197896" cy="1937874"/>
        </a:xfrm>
        <a:prstGeom xmlns:a="http://schemas.openxmlformats.org/drawingml/2006/main" prst="rect">
          <a:avLst/>
        </a:prstGeom>
        <a:gradFill xmlns:a="http://schemas.openxmlformats.org/drawingml/2006/main"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tx1"/>
              </a:solidFill>
              <a:latin typeface="Tahoma" pitchFamily="34" charset="0"/>
              <a:ea typeface="Tahoma" pitchFamily="34" charset="0"/>
              <a:cs typeface="Tahoma" pitchFamily="34" charset="0"/>
            </a:rPr>
            <a:t>Elective Data/SLOs</a:t>
          </a:r>
        </a:p>
        <a:p xmlns:a="http://schemas.openxmlformats.org/drawingml/2006/main">
          <a:r>
            <a:rPr lang="en-US" sz="1400" b="1" i="1" dirty="0" smtClean="0">
              <a:solidFill>
                <a:schemeClr val="tx1"/>
              </a:solidFill>
              <a:latin typeface="Tahoma" pitchFamily="34" charset="0"/>
              <a:ea typeface="Tahoma" pitchFamily="34" charset="0"/>
              <a:cs typeface="Tahoma" pitchFamily="34" charset="0"/>
            </a:rPr>
            <a:t>Optional 2013-2014 SY</a:t>
          </a:r>
        </a:p>
        <a:p xmlns:a="http://schemas.openxmlformats.org/drawingml/2006/main">
          <a:r>
            <a:rPr lang="en-US" sz="1400" b="1" i="1" dirty="0" smtClean="0">
              <a:solidFill>
                <a:schemeClr val="tx1"/>
              </a:solidFill>
              <a:latin typeface="Tahoma" pitchFamily="34" charset="0"/>
              <a:ea typeface="Tahoma" pitchFamily="34" charset="0"/>
              <a:cs typeface="Tahoma" pitchFamily="34" charset="0"/>
            </a:rPr>
            <a:t>Effective 2014-2015 SY</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District Designed Measures and Examinations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Nationally Recognized Standardized Tests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Industry Certification Examinations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Student Projects Pursuant to Local Requirements</a:t>
          </a:r>
        </a:p>
        <a:p xmlns:a="http://schemas.openxmlformats.org/drawingml/2006/main">
          <a:r>
            <a:rPr lang="en-US" sz="1400" dirty="0" smtClean="0">
              <a:solidFill>
                <a:schemeClr val="tx1"/>
              </a:solidFill>
              <a:latin typeface="Tahoma" pitchFamily="34" charset="0"/>
              <a:ea typeface="Tahoma" pitchFamily="34" charset="0"/>
              <a:cs typeface="Tahoma" pitchFamily="34" charset="0"/>
            </a:rPr>
            <a:t>Student Portfolios Pursuant to Local Requirements</a:t>
          </a:r>
        </a:p>
      </cdr:txBody>
    </cdr:sp>
  </cdr:relSizeAnchor>
  <cdr:relSizeAnchor xmlns:cdr="http://schemas.openxmlformats.org/drawingml/2006/chartDrawing">
    <cdr:from>
      <cdr:x>0.31491</cdr:x>
      <cdr:y>0.71907</cdr:y>
    </cdr:from>
    <cdr:to>
      <cdr:x>0.48093</cdr:x>
      <cdr:y>0.85578</cdr:y>
    </cdr:to>
    <cdr:sp macro="" textlink="">
      <cdr:nvSpPr>
        <cdr:cNvPr id="11" name="TextBox 10"/>
        <cdr:cNvSpPr txBox="1"/>
      </cdr:nvSpPr>
      <cdr:spPr>
        <a:xfrm xmlns:a="http://schemas.openxmlformats.org/drawingml/2006/main">
          <a:off x="2743200" y="4267200"/>
          <a:ext cx="1446194" cy="81127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Elective Data, 35%</a:t>
          </a:r>
          <a:endParaRPr lang="en-US" sz="1400" b="1"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cdr:x>
      <cdr:y>0.01284</cdr:y>
    </cdr:from>
    <cdr:to>
      <cdr:x>0.99467</cdr:x>
      <cdr:y>0.14729</cdr:y>
    </cdr:to>
    <cdr:sp macro="" textlink="">
      <cdr:nvSpPr>
        <cdr:cNvPr id="10" name="TextBox 1"/>
        <cdr:cNvSpPr txBox="1"/>
      </cdr:nvSpPr>
      <cdr:spPr>
        <a:xfrm xmlns:a="http://schemas.openxmlformats.org/drawingml/2006/main">
          <a:off x="0" y="76200"/>
          <a:ext cx="8664498" cy="79784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800" b="1" dirty="0" smtClean="0">
              <a:solidFill>
                <a:schemeClr val="bg1"/>
              </a:solidFill>
              <a:latin typeface="Tahoma" pitchFamily="34" charset="0"/>
              <a:ea typeface="Tahoma" pitchFamily="34" charset="0"/>
              <a:cs typeface="Tahoma" pitchFamily="34" charset="0"/>
            </a:rPr>
            <a:t>Teacher Effectiveness System in Act 82 of 2012 </a:t>
          </a:r>
        </a:p>
        <a:p xmlns:a="http://schemas.openxmlformats.org/drawingml/2006/main">
          <a:pPr algn="ctr"/>
          <a:endParaRPr lang="en-US" sz="2000" b="1" dirty="0">
            <a:solidFill>
              <a:schemeClr val="tx2"/>
            </a:solidFill>
            <a:latin typeface="Tahoma" pitchFamily="34" charset="0"/>
            <a:ea typeface="Tahoma" pitchFamily="34" charset="0"/>
            <a:cs typeface="Tahoma"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r>
              <a:rPr lang="en-US" dirty="0" smtClean="0"/>
              <a:t>SLO Process Overview: School Leaders</a:t>
            </a:r>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r>
              <a:rPr lang="en-US" dirty="0" smtClean="0"/>
              <a:t>June 2013</a:t>
            </a:r>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r>
              <a:rPr lang="en-US" dirty="0" err="1" smtClean="0"/>
              <a:t>Deitz</a:t>
            </a:r>
            <a:r>
              <a:rPr lang="en-US" dirty="0" smtClean="0"/>
              <a:t> &amp; Beaudoin, 2013</a:t>
            </a:r>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42BDE2C-46ED-497F-B27D-8721583E06D3}" type="slidenum">
              <a:rPr lang="en-US" smtClean="0"/>
              <a:pPr/>
              <a:t>‹#›</a:t>
            </a:fld>
            <a:endParaRPr lang="en-US"/>
          </a:p>
        </p:txBody>
      </p:sp>
    </p:spTree>
    <p:extLst>
      <p:ext uri="{BB962C8B-B14F-4D97-AF65-F5344CB8AC3E}">
        <p14:creationId xmlns:p14="http://schemas.microsoft.com/office/powerpoint/2010/main" val="6715608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7318E02-1FB5-4B38-AC2D-AD09F415FEA6}" type="datetimeFigureOut">
              <a:rPr lang="en-US" smtClean="0"/>
              <a:pPr/>
              <a:t>5/9/2014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DE5102C-D31F-405B-88DE-1897ABA43E3F}" type="slidenum">
              <a:rPr lang="en-US" smtClean="0"/>
              <a:pPr/>
              <a:t>‹#›</a:t>
            </a:fld>
            <a:endParaRPr lang="en-US"/>
          </a:p>
        </p:txBody>
      </p:sp>
    </p:spTree>
    <p:extLst>
      <p:ext uri="{BB962C8B-B14F-4D97-AF65-F5344CB8AC3E}">
        <p14:creationId xmlns:p14="http://schemas.microsoft.com/office/powerpoint/2010/main" val="876056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E5102C-D31F-405B-88DE-1897ABA43E3F}" type="slidenum">
              <a:rPr lang="en-US" smtClean="0"/>
              <a:pPr/>
              <a:t>2</a:t>
            </a:fld>
            <a:endParaRPr lang="en-US"/>
          </a:p>
        </p:txBody>
      </p:sp>
    </p:spTree>
    <p:extLst>
      <p:ext uri="{BB962C8B-B14F-4D97-AF65-F5344CB8AC3E}">
        <p14:creationId xmlns:p14="http://schemas.microsoft.com/office/powerpoint/2010/main" val="1339906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Could go to the SAS Portal to show them where</a:t>
            </a:r>
            <a:r>
              <a:rPr lang="en-US" baseline="0" dirty="0" smtClean="0"/>
              <a:t> the Standards are housed under “Curriculum Framework” tab.</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20</a:t>
            </a:fld>
            <a:endParaRPr lang="en-US"/>
          </a:p>
        </p:txBody>
      </p:sp>
    </p:spTree>
    <p:extLst>
      <p:ext uri="{BB962C8B-B14F-4D97-AF65-F5344CB8AC3E}">
        <p14:creationId xmlns:p14="http://schemas.microsoft.com/office/powerpoint/2010/main" val="2252978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Begin looking at the ones that you are already</a:t>
            </a:r>
            <a:r>
              <a:rPr lang="en-US" baseline="0" dirty="0" smtClean="0"/>
              <a:t> have.  Start there!!</a:t>
            </a:r>
            <a:endParaRPr lang="en-US" dirty="0" smtClean="0"/>
          </a:p>
          <a:p>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25</a:t>
            </a:fld>
            <a:endParaRPr lang="en-US"/>
          </a:p>
        </p:txBody>
      </p:sp>
    </p:spTree>
    <p:extLst>
      <p:ext uri="{BB962C8B-B14F-4D97-AF65-F5344CB8AC3E}">
        <p14:creationId xmlns:p14="http://schemas.microsoft.com/office/powerpoint/2010/main" val="8572232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Begin looking at the performance</a:t>
            </a:r>
            <a:r>
              <a:rPr lang="en-US" baseline="0" dirty="0" smtClean="0"/>
              <a:t> measures</a:t>
            </a:r>
            <a:r>
              <a:rPr lang="en-US" dirty="0" smtClean="0"/>
              <a:t> that you are already using in your classrooms</a:t>
            </a:r>
            <a:r>
              <a:rPr lang="en-US" baseline="0" dirty="0" smtClean="0"/>
              <a:t>.  Start there!!</a:t>
            </a:r>
          </a:p>
          <a:p>
            <a:pPr defTabSz="931774">
              <a:defRPr/>
            </a:pPr>
            <a:r>
              <a:rPr lang="en-US" baseline="0" dirty="0" smtClean="0"/>
              <a:t>Mention Assessment Literacy Series and that it will be an integral part of their SLO professional development.</a:t>
            </a:r>
            <a:endParaRPr lang="en-US" dirty="0" smtClean="0"/>
          </a:p>
          <a:p>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26</a:t>
            </a:fld>
            <a:endParaRPr lang="en-US"/>
          </a:p>
        </p:txBody>
      </p:sp>
    </p:spTree>
    <p:extLst>
      <p:ext uri="{BB962C8B-B14F-4D97-AF65-F5344CB8AC3E}">
        <p14:creationId xmlns:p14="http://schemas.microsoft.com/office/powerpoint/2010/main" val="35818689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important</a:t>
            </a:r>
            <a:r>
              <a:rPr lang="en-US" baseline="0" dirty="0" smtClean="0"/>
              <a:t> to include students in developing rubrics and being peer assessors and being fully aware of what they need to know and be able to do by the end of each course. Have students be an integral part in self-assessing. This builds self-efficacy in students.</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27</a:t>
            </a:fld>
            <a:endParaRPr lang="en-US"/>
          </a:p>
        </p:txBody>
      </p:sp>
    </p:spTree>
    <p:extLst>
      <p:ext uri="{BB962C8B-B14F-4D97-AF65-F5344CB8AC3E}">
        <p14:creationId xmlns:p14="http://schemas.microsoft.com/office/powerpoint/2010/main" val="24243765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29</a:t>
            </a:fld>
            <a:endParaRPr lang="en-US"/>
          </a:p>
        </p:txBody>
      </p:sp>
    </p:spTree>
    <p:extLst>
      <p:ext uri="{BB962C8B-B14F-4D97-AF65-F5344CB8AC3E}">
        <p14:creationId xmlns:p14="http://schemas.microsoft.com/office/powerpoint/2010/main" val="3197296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Local decisions on the %</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32</a:t>
            </a:fld>
            <a:endParaRPr lang="en-US"/>
          </a:p>
        </p:txBody>
      </p:sp>
    </p:spTree>
    <p:extLst>
      <p:ext uri="{BB962C8B-B14F-4D97-AF65-F5344CB8AC3E}">
        <p14:creationId xmlns:p14="http://schemas.microsoft.com/office/powerpoint/2010/main" val="24012191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Homeroom will no longer be functional</a:t>
            </a:r>
            <a:r>
              <a:rPr lang="en-US" baseline="0" dirty="0" smtClean="0"/>
              <a:t> after the pilot; however, all information will be housed on the SAS Portal.</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33</a:t>
            </a:fld>
            <a:endParaRPr lang="en-US"/>
          </a:p>
        </p:txBody>
      </p:sp>
    </p:spTree>
    <p:extLst>
      <p:ext uri="{BB962C8B-B14F-4D97-AF65-F5344CB8AC3E}">
        <p14:creationId xmlns:p14="http://schemas.microsoft.com/office/powerpoint/2010/main" val="3844192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compelling “why”</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4</a:t>
            </a:fld>
            <a:endParaRPr lang="en-US"/>
          </a:p>
        </p:txBody>
      </p:sp>
    </p:spTree>
    <p:extLst>
      <p:ext uri="{BB962C8B-B14F-4D97-AF65-F5344CB8AC3E}">
        <p14:creationId xmlns:p14="http://schemas.microsoft.com/office/powerpoint/2010/main" val="3283529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Hand out the flow chart</a:t>
            </a:r>
          </a:p>
          <a:p>
            <a:r>
              <a:rPr lang="en-US" dirty="0" smtClean="0"/>
              <a:t>Amy’s chart – </a:t>
            </a:r>
            <a:r>
              <a:rPr lang="en-US" dirty="0" err="1" smtClean="0"/>
              <a:t>fyi</a:t>
            </a:r>
            <a:r>
              <a:rPr lang="en-US" dirty="0" smtClean="0"/>
              <a:t>…</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5</a:t>
            </a:fld>
            <a:endParaRPr lang="en-US"/>
          </a:p>
        </p:txBody>
      </p:sp>
    </p:spTree>
    <p:extLst>
      <p:ext uri="{BB962C8B-B14F-4D97-AF65-F5344CB8AC3E}">
        <p14:creationId xmlns:p14="http://schemas.microsoft.com/office/powerpoint/2010/main" val="3393826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Andrew’s </a:t>
            </a:r>
            <a:r>
              <a:rPr lang="en-US" dirty="0" err="1" smtClean="0"/>
              <a:t>prezi</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6</a:t>
            </a:fld>
            <a:endParaRPr lang="en-US"/>
          </a:p>
        </p:txBody>
      </p:sp>
    </p:spTree>
    <p:extLst>
      <p:ext uri="{BB962C8B-B14F-4D97-AF65-F5344CB8AC3E}">
        <p14:creationId xmlns:p14="http://schemas.microsoft.com/office/powerpoint/2010/main" val="382633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Everything</a:t>
            </a:r>
            <a:r>
              <a:rPr lang="en-US" baseline="0" dirty="0" smtClean="0"/>
              <a:t> works together!  SLO implementation could be observed during an observation. The SLO process is about instruction as well as assessment. </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7</a:t>
            </a:fld>
            <a:endParaRPr lang="en-US"/>
          </a:p>
        </p:txBody>
      </p:sp>
    </p:spTree>
    <p:extLst>
      <p:ext uri="{BB962C8B-B14F-4D97-AF65-F5344CB8AC3E}">
        <p14:creationId xmlns:p14="http://schemas.microsoft.com/office/powerpoint/2010/main" val="1595290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 constructed response items</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12</a:t>
            </a:fld>
            <a:endParaRPr lang="en-US"/>
          </a:p>
        </p:txBody>
      </p:sp>
    </p:spTree>
    <p:extLst>
      <p:ext uri="{BB962C8B-B14F-4D97-AF65-F5344CB8AC3E}">
        <p14:creationId xmlns:p14="http://schemas.microsoft.com/office/powerpoint/2010/main" val="3643849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you leave my class learning nothing else…</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13</a:t>
            </a:fld>
            <a:endParaRPr lang="en-US"/>
          </a:p>
        </p:txBody>
      </p:sp>
    </p:spTree>
    <p:extLst>
      <p:ext uri="{BB962C8B-B14F-4D97-AF65-F5344CB8AC3E}">
        <p14:creationId xmlns:p14="http://schemas.microsoft.com/office/powerpoint/2010/main" val="12080975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“big ideas” from the PA Content Standards should be driving your SLO</a:t>
            </a:r>
            <a:r>
              <a:rPr lang="en-US" baseline="0" dirty="0" smtClean="0"/>
              <a:t> goals. </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16</a:t>
            </a:fld>
            <a:endParaRPr lang="en-US"/>
          </a:p>
        </p:txBody>
      </p:sp>
    </p:spTree>
    <p:extLst>
      <p:ext uri="{BB962C8B-B14F-4D97-AF65-F5344CB8AC3E}">
        <p14:creationId xmlns:p14="http://schemas.microsoft.com/office/powerpoint/2010/main" val="3764909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Context</a:t>
            </a:r>
            <a:r>
              <a:rPr lang="en-US" baseline="0" dirty="0" smtClean="0"/>
              <a:t> is referencing the first section of the SLO Template: Classroom Context….</a:t>
            </a:r>
            <a:endParaRPr lang="en-US" dirty="0"/>
          </a:p>
        </p:txBody>
      </p:sp>
      <p:sp>
        <p:nvSpPr>
          <p:cNvPr id="4" name="Slide Number Placeholder 3"/>
          <p:cNvSpPr>
            <a:spLocks noGrp="1"/>
          </p:cNvSpPr>
          <p:nvPr>
            <p:ph type="sldNum" sz="quarter" idx="10"/>
          </p:nvPr>
        </p:nvSpPr>
        <p:spPr/>
        <p:txBody>
          <a:bodyPr/>
          <a:lstStyle/>
          <a:p>
            <a:fld id="{6DE5102C-D31F-405B-88DE-1897ABA43E3F}" type="slidenum">
              <a:rPr lang="en-US" smtClean="0"/>
              <a:pPr/>
              <a:t>19</a:t>
            </a:fld>
            <a:endParaRPr lang="en-US"/>
          </a:p>
        </p:txBody>
      </p:sp>
    </p:spTree>
    <p:extLst>
      <p:ext uri="{BB962C8B-B14F-4D97-AF65-F5344CB8AC3E}">
        <p14:creationId xmlns:p14="http://schemas.microsoft.com/office/powerpoint/2010/main" val="40889197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5800" y="1600200"/>
            <a:ext cx="7772400" cy="990600"/>
          </a:xfrm>
        </p:spPr>
        <p:txBody>
          <a:bodyPr/>
          <a:lstStyle>
            <a:lvl1pPr algn="ctr">
              <a:defRPr sz="4400"/>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685800" y="2514600"/>
            <a:ext cx="7772400" cy="685800"/>
          </a:xfrm>
        </p:spPr>
        <p:txBody>
          <a:bodyPr/>
          <a:lstStyle>
            <a:lvl1pPr marL="0" indent="0" algn="ctr">
              <a:buFontTx/>
              <a:buNone/>
              <a:defRPr sz="2800"/>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76900" y="838200"/>
            <a:ext cx="163830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838200"/>
            <a:ext cx="47625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752600"/>
            <a:ext cx="3200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14800" y="1752600"/>
            <a:ext cx="3200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4" name="Content Placeholder 2"/>
          <p:cNvSpPr>
            <a:spLocks noGrp="1"/>
          </p:cNvSpPr>
          <p:nvPr>
            <p:ph idx="1"/>
          </p:nvPr>
        </p:nvSpPr>
        <p:spPr>
          <a:xfrm>
            <a:off x="762000" y="1752600"/>
            <a:ext cx="6553200" cy="4343400"/>
          </a:xfrm>
        </p:spPr>
        <p:txBody>
          <a:bodyPr/>
          <a:lstStyle>
            <a:lvl1pPr>
              <a:buFontTx/>
              <a:buNone/>
              <a:defRPr>
                <a:solidFill>
                  <a:schemeClr val="tx1"/>
                </a:solidFill>
                <a:latin typeface="+mn-lt"/>
              </a:defRPr>
            </a:lvl1pPr>
            <a:lvl2pPr>
              <a:buFontTx/>
              <a:buNone/>
              <a:defRPr sz="1600">
                <a:solidFill>
                  <a:schemeClr val="tx1"/>
                </a:solidFill>
                <a:latin typeface="+mn-lt"/>
              </a:defRPr>
            </a:lvl2pPr>
            <a:lvl3pPr>
              <a:buFontTx/>
              <a:buNone/>
              <a:defRPr sz="1600">
                <a:solidFill>
                  <a:schemeClr val="tx1"/>
                </a:solidFill>
                <a:latin typeface="+mn-lt"/>
              </a:defRPr>
            </a:lvl3pPr>
            <a:lvl4pPr>
              <a:buFontTx/>
              <a:buNone/>
              <a:defRPr sz="1600">
                <a:solidFill>
                  <a:schemeClr val="tx1"/>
                </a:solidFill>
                <a:latin typeface="+mn-lt"/>
              </a:defRPr>
            </a:lvl4pPr>
            <a:lvl5pPr>
              <a:buFontTx/>
              <a:buNone/>
              <a:defRPr sz="1600">
                <a:solidFill>
                  <a:schemeClr val="tx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762000" y="838200"/>
            <a:ext cx="6553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Your Topic Goes Here</a:t>
            </a:r>
          </a:p>
        </p:txBody>
      </p:sp>
      <p:sp>
        <p:nvSpPr>
          <p:cNvPr id="10243" name="Rectangle 3"/>
          <p:cNvSpPr>
            <a:spLocks noGrp="1" noChangeArrowheads="1"/>
          </p:cNvSpPr>
          <p:nvPr>
            <p:ph type="body" idx="1"/>
          </p:nvPr>
        </p:nvSpPr>
        <p:spPr bwMode="auto">
          <a:xfrm>
            <a:off x="762000" y="1752600"/>
            <a:ext cx="6553200" cy="434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Your Subtopics Go Here</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sz="3200">
          <a:solidFill>
            <a:schemeClr val="accent1">
              <a:lumMod val="60000"/>
              <a:lumOff val="40000"/>
            </a:schemeClr>
          </a:solidFill>
          <a:latin typeface="+mj-lt"/>
          <a:ea typeface="+mj-ea"/>
          <a:cs typeface="+mj-cs"/>
        </a:defRPr>
      </a:lvl1pPr>
      <a:lvl2pPr algn="l" rtl="0" eaLnBrk="1" fontAlgn="base" hangingPunct="1">
        <a:spcBef>
          <a:spcPct val="0"/>
        </a:spcBef>
        <a:spcAft>
          <a:spcPct val="0"/>
        </a:spcAft>
        <a:defRPr sz="3200">
          <a:solidFill>
            <a:srgbClr val="D5E1E7"/>
          </a:solidFill>
          <a:latin typeface="Arial Black" pitchFamily="34" charset="0"/>
        </a:defRPr>
      </a:lvl2pPr>
      <a:lvl3pPr algn="l" rtl="0" eaLnBrk="1" fontAlgn="base" hangingPunct="1">
        <a:spcBef>
          <a:spcPct val="0"/>
        </a:spcBef>
        <a:spcAft>
          <a:spcPct val="0"/>
        </a:spcAft>
        <a:defRPr sz="3200">
          <a:solidFill>
            <a:srgbClr val="D5E1E7"/>
          </a:solidFill>
          <a:latin typeface="Arial Black" pitchFamily="34" charset="0"/>
        </a:defRPr>
      </a:lvl3pPr>
      <a:lvl4pPr algn="l" rtl="0" eaLnBrk="1" fontAlgn="base" hangingPunct="1">
        <a:spcBef>
          <a:spcPct val="0"/>
        </a:spcBef>
        <a:spcAft>
          <a:spcPct val="0"/>
        </a:spcAft>
        <a:defRPr sz="3200">
          <a:solidFill>
            <a:srgbClr val="D5E1E7"/>
          </a:solidFill>
          <a:latin typeface="Arial Black" pitchFamily="34" charset="0"/>
        </a:defRPr>
      </a:lvl4pPr>
      <a:lvl5pPr algn="l" rtl="0" eaLnBrk="1" fontAlgn="base" hangingPunct="1">
        <a:spcBef>
          <a:spcPct val="0"/>
        </a:spcBef>
        <a:spcAft>
          <a:spcPct val="0"/>
        </a:spcAft>
        <a:defRPr sz="3200">
          <a:solidFill>
            <a:srgbClr val="D5E1E7"/>
          </a:solidFill>
          <a:latin typeface="Arial Black" pitchFamily="34" charset="0"/>
        </a:defRPr>
      </a:lvl5pPr>
      <a:lvl6pPr marL="457200" algn="l" rtl="0" eaLnBrk="1" fontAlgn="base" hangingPunct="1">
        <a:spcBef>
          <a:spcPct val="0"/>
        </a:spcBef>
        <a:spcAft>
          <a:spcPct val="0"/>
        </a:spcAft>
        <a:defRPr sz="3200">
          <a:solidFill>
            <a:srgbClr val="D5E1E7"/>
          </a:solidFill>
          <a:latin typeface="Arial Black" pitchFamily="34" charset="0"/>
        </a:defRPr>
      </a:lvl6pPr>
      <a:lvl7pPr marL="914400" algn="l" rtl="0" eaLnBrk="1" fontAlgn="base" hangingPunct="1">
        <a:spcBef>
          <a:spcPct val="0"/>
        </a:spcBef>
        <a:spcAft>
          <a:spcPct val="0"/>
        </a:spcAft>
        <a:defRPr sz="3200">
          <a:solidFill>
            <a:srgbClr val="D5E1E7"/>
          </a:solidFill>
          <a:latin typeface="Arial Black" pitchFamily="34" charset="0"/>
        </a:defRPr>
      </a:lvl7pPr>
      <a:lvl8pPr marL="1371600" algn="l" rtl="0" eaLnBrk="1" fontAlgn="base" hangingPunct="1">
        <a:spcBef>
          <a:spcPct val="0"/>
        </a:spcBef>
        <a:spcAft>
          <a:spcPct val="0"/>
        </a:spcAft>
        <a:defRPr sz="3200">
          <a:solidFill>
            <a:srgbClr val="D5E1E7"/>
          </a:solidFill>
          <a:latin typeface="Arial Black" pitchFamily="34" charset="0"/>
        </a:defRPr>
      </a:lvl8pPr>
      <a:lvl9pPr marL="1828800" algn="l" rtl="0" eaLnBrk="1" fontAlgn="base" hangingPunct="1">
        <a:spcBef>
          <a:spcPct val="0"/>
        </a:spcBef>
        <a:spcAft>
          <a:spcPct val="0"/>
        </a:spcAft>
        <a:defRPr sz="3200">
          <a:solidFill>
            <a:srgbClr val="D5E1E7"/>
          </a:solidFill>
          <a:latin typeface="Arial Black" pitchFamily="34" charset="0"/>
        </a:defRPr>
      </a:lvl9pPr>
    </p:titleStyle>
    <p:bodyStyle>
      <a:lvl1pPr marL="342900" indent="-342900" algn="l" rtl="0" eaLnBrk="1" fontAlgn="base" hangingPunct="1">
        <a:spcBef>
          <a:spcPct val="20000"/>
        </a:spcBef>
        <a:spcAft>
          <a:spcPct val="0"/>
        </a:spcAft>
        <a:buChar char="•"/>
        <a:defRPr sz="2000">
          <a:solidFill>
            <a:schemeClr val="accent1">
              <a:lumMod val="20000"/>
              <a:lumOff val="80000"/>
            </a:schemeClr>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wmf"/></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hyperlink" Target="file:///C:\Users\FUBARFIXER6\Desktop\Template%2010\Help%20Desk%201.docx"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pdesas.org/"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file:///C:\Users\FUBARFIXER6\Desktop\Template%2010\Help%20Desk%201.docx" TargetMode="External"/><Relationship Id="rId7" Type="http://schemas.openxmlformats.org/officeDocument/2006/relationships/hyperlink" Target="file:///C:\Users\FUBARFIXER6\Desktop\Template%2010\Help%20Desk%204.docx"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hyperlink" Target="file:///C:\Users\FUBARFIXER6\Desktop\Template%2010\Help%20Desk%203.docx" TargetMode="External"/><Relationship Id="rId5" Type="http://schemas.openxmlformats.org/officeDocument/2006/relationships/hyperlink" Target="file:///C:\Users\FUBARFIXER6\Desktop\Template%2010\Help%20Desk%202.docx" TargetMode="External"/><Relationship Id="rId4" Type="http://schemas.openxmlformats.org/officeDocument/2006/relationships/image" Target="../media/image11.wmf"/></Relationships>
</file>

<file path=ppt/slides/_rels/slide2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hyperlink" Target="file:///C:\Users\FUBARFIXER6\Desktop\Template%2010\Help%20Desk%201.docx"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hyperlink" Target="file:///C:\Users\FUBARFIXER6\Desktop\Template%2010\Help%20Desk%205.docx" TargetMode="External"/><Relationship Id="rId2" Type="http://schemas.openxmlformats.org/officeDocument/2006/relationships/hyperlink" Target="file:///C:\Users\FUBARFIXER6\Desktop\Template%2010\Help%20Desk%201.docx" TargetMode="External"/><Relationship Id="rId1" Type="http://schemas.openxmlformats.org/officeDocument/2006/relationships/slideLayout" Target="../slideLayouts/slideLayout4.xml"/><Relationship Id="rId6" Type="http://schemas.openxmlformats.org/officeDocument/2006/relationships/hyperlink" Target="file:///C:\Users\FUBARFIXER6\Desktop\Template%2010\Help%20Desk%204.docx" TargetMode="External"/><Relationship Id="rId5" Type="http://schemas.openxmlformats.org/officeDocument/2006/relationships/hyperlink" Target="file:///C:\Users\FUBARFIXER6\Desktop\Template%2010\Help%20Desk%203.docx" TargetMode="External"/><Relationship Id="rId4" Type="http://schemas.openxmlformats.org/officeDocument/2006/relationships/hyperlink" Target="file:///C:\Users\FUBARFIXER6\Desktop\Template%2010\Help%20Desk%202.docx"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4.wm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nvSpPr>
        <p:spPr>
          <a:xfrm>
            <a:off x="1222248" y="381000"/>
            <a:ext cx="7162800" cy="201777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4400" dirty="0" smtClean="0"/>
              <a:t>Pennsylvania’s</a:t>
            </a:r>
            <a:br>
              <a:rPr lang="en-US" sz="4400" dirty="0" smtClean="0"/>
            </a:br>
            <a:r>
              <a:rPr lang="en-US" sz="4400" dirty="0" smtClean="0"/>
              <a:t>Student Learning Objective Process</a:t>
            </a:r>
            <a:endParaRPr lang="en-US" sz="4400" dirty="0"/>
          </a:p>
        </p:txBody>
      </p:sp>
      <p:sp>
        <p:nvSpPr>
          <p:cNvPr id="6" name="Subtitle 5"/>
          <p:cNvSpPr>
            <a:spLocks noGrp="1"/>
          </p:cNvSpPr>
          <p:nvPr>
            <p:ph type="subTitle" idx="1"/>
          </p:nvPr>
        </p:nvSpPr>
        <p:spPr>
          <a:xfrm>
            <a:off x="838200" y="2590800"/>
            <a:ext cx="7772400" cy="685800"/>
          </a:xfrm>
        </p:spPr>
        <p:txBody>
          <a:bodyPr/>
          <a:lstStyle/>
          <a:p>
            <a:r>
              <a:rPr lang="en-US" sz="3200" b="1" dirty="0" smtClean="0">
                <a:latin typeface="Maiandra GD" pitchFamily="34" charset="0"/>
              </a:rPr>
              <a:t>Overview for Teachers</a:t>
            </a:r>
            <a:endParaRPr lang="en-US" sz="3200" b="1" dirty="0">
              <a:latin typeface="Maiandra GD" pitchFamily="34" charset="0"/>
            </a:endParaRPr>
          </a:p>
        </p:txBody>
      </p:sp>
      <p:pic>
        <p:nvPicPr>
          <p:cNvPr id="8" name="Picture 7" descr="RIA w Flag Ver Gradient.jpg"/>
          <p:cNvPicPr>
            <a:picLocks noChangeAspect="1"/>
          </p:cNvPicPr>
          <p:nvPr/>
        </p:nvPicPr>
        <p:blipFill>
          <a:blip r:embed="rId2" cstate="print"/>
          <a:stretch>
            <a:fillRect/>
          </a:stretch>
        </p:blipFill>
        <p:spPr>
          <a:xfrm>
            <a:off x="8610600" y="6240463"/>
            <a:ext cx="533400" cy="617537"/>
          </a:xfrm>
          <a:prstGeom prst="rect">
            <a:avLst/>
          </a:prstGeom>
        </p:spPr>
      </p:pic>
    </p:spTree>
    <p:extLst>
      <p:ext uri="{BB962C8B-B14F-4D97-AF65-F5344CB8AC3E}">
        <p14:creationId xmlns:p14="http://schemas.microsoft.com/office/powerpoint/2010/main" val="38157668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457200" y="228600"/>
            <a:ext cx="6324600" cy="838200"/>
          </a:xfrm>
          <a:ln>
            <a:solidFill>
              <a:schemeClr val="bg1"/>
            </a:solidFill>
          </a:ln>
        </p:spPr>
        <p:txBody>
          <a:bodyPr>
            <a:normAutofit/>
          </a:bodyPr>
          <a:lstStyle/>
          <a:p>
            <a:pPr algn="ctr"/>
            <a:r>
              <a:rPr lang="en-US" dirty="0" smtClean="0">
                <a:solidFill>
                  <a:schemeClr val="bg1"/>
                </a:solidFill>
              </a:rPr>
              <a:t>SLO Process</a:t>
            </a:r>
            <a:endParaRPr lang="en-US" dirty="0">
              <a:solidFill>
                <a:schemeClr val="bg1"/>
              </a:solidFill>
            </a:endParaRPr>
          </a:p>
        </p:txBody>
      </p:sp>
      <p:sp>
        <p:nvSpPr>
          <p:cNvPr id="4" name="Content Placeholder 2"/>
          <p:cNvSpPr>
            <a:spLocks noGrp="1"/>
          </p:cNvSpPr>
          <p:nvPr/>
        </p:nvSpPr>
        <p:spPr>
          <a:xfrm>
            <a:off x="457200" y="1676400"/>
            <a:ext cx="6248400" cy="4800600"/>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indent="0" algn="ctr">
              <a:buNone/>
            </a:pPr>
            <a:r>
              <a:rPr lang="en-US" sz="3600" dirty="0" smtClean="0">
                <a:solidFill>
                  <a:schemeClr val="bg1"/>
                </a:solidFill>
                <a:latin typeface="+mj-lt"/>
                <a:ea typeface="Tahoma" pitchFamily="34" charset="0"/>
                <a:cs typeface="Tahoma" pitchFamily="34" charset="0"/>
              </a:rPr>
              <a:t>A </a:t>
            </a:r>
            <a:r>
              <a:rPr lang="en-US" sz="3600" b="1" dirty="0" smtClean="0">
                <a:solidFill>
                  <a:srgbClr val="00B050"/>
                </a:solidFill>
                <a:latin typeface="+mj-lt"/>
                <a:ea typeface="Tahoma" pitchFamily="34" charset="0"/>
                <a:cs typeface="Tahoma" pitchFamily="34" charset="0"/>
              </a:rPr>
              <a:t>process</a:t>
            </a:r>
            <a:r>
              <a:rPr lang="en-US" sz="3600" dirty="0" smtClean="0">
                <a:solidFill>
                  <a:schemeClr val="bg1"/>
                </a:solidFill>
                <a:latin typeface="+mj-lt"/>
                <a:ea typeface="Tahoma" pitchFamily="34" charset="0"/>
                <a:cs typeface="Tahoma" pitchFamily="34" charset="0"/>
              </a:rPr>
              <a:t> to </a:t>
            </a:r>
          </a:p>
          <a:p>
            <a:pPr marL="0" lvl="1" indent="0" algn="ctr">
              <a:buNone/>
            </a:pPr>
            <a:r>
              <a:rPr lang="en-US" sz="3600" dirty="0" smtClean="0">
                <a:solidFill>
                  <a:srgbClr val="00B0F0"/>
                </a:solidFill>
                <a:latin typeface="+mj-lt"/>
                <a:ea typeface="Tahoma" pitchFamily="34" charset="0"/>
                <a:cs typeface="Tahoma" pitchFamily="34" charset="0"/>
              </a:rPr>
              <a:t>document</a:t>
            </a:r>
            <a:r>
              <a:rPr lang="en-US" sz="3600" dirty="0" smtClean="0">
                <a:solidFill>
                  <a:schemeClr val="bg1"/>
                </a:solidFill>
                <a:latin typeface="+mj-lt"/>
                <a:ea typeface="Tahoma" pitchFamily="34" charset="0"/>
                <a:cs typeface="Tahoma" pitchFamily="34" charset="0"/>
              </a:rPr>
              <a:t> a </a:t>
            </a:r>
          </a:p>
          <a:p>
            <a:pPr marL="0" lvl="1" indent="0" algn="ctr">
              <a:buNone/>
            </a:pPr>
            <a:r>
              <a:rPr lang="en-US" sz="3600" dirty="0" smtClean="0">
                <a:solidFill>
                  <a:srgbClr val="FFFF00"/>
                </a:solidFill>
                <a:latin typeface="+mj-lt"/>
                <a:ea typeface="Tahoma" pitchFamily="34" charset="0"/>
                <a:cs typeface="Tahoma" pitchFamily="34" charset="0"/>
              </a:rPr>
              <a:t>measure of educator effectiveness </a:t>
            </a:r>
          </a:p>
          <a:p>
            <a:pPr marL="0" lvl="1" indent="0" algn="ctr">
              <a:buNone/>
            </a:pPr>
            <a:r>
              <a:rPr lang="en-US" sz="3600" dirty="0" smtClean="0">
                <a:solidFill>
                  <a:schemeClr val="bg1"/>
                </a:solidFill>
                <a:latin typeface="+mj-lt"/>
                <a:ea typeface="Tahoma" pitchFamily="34" charset="0"/>
                <a:cs typeface="Tahoma" pitchFamily="34" charset="0"/>
              </a:rPr>
              <a:t>based on </a:t>
            </a:r>
            <a:r>
              <a:rPr lang="en-US" sz="3600" dirty="0" smtClean="0">
                <a:solidFill>
                  <a:srgbClr val="FFC000"/>
                </a:solidFill>
                <a:latin typeface="+mj-lt"/>
                <a:ea typeface="Tahoma" pitchFamily="34" charset="0"/>
                <a:cs typeface="Tahoma" pitchFamily="34" charset="0"/>
              </a:rPr>
              <a:t>student </a:t>
            </a:r>
          </a:p>
          <a:p>
            <a:pPr marL="0" lvl="1" indent="0" algn="ctr">
              <a:buNone/>
            </a:pPr>
            <a:r>
              <a:rPr lang="en-US" sz="3600" dirty="0" smtClean="0">
                <a:solidFill>
                  <a:srgbClr val="FFC000"/>
                </a:solidFill>
                <a:latin typeface="+mj-lt"/>
                <a:ea typeface="Tahoma" pitchFamily="34" charset="0"/>
                <a:cs typeface="Tahoma" pitchFamily="34" charset="0"/>
              </a:rPr>
              <a:t>achievement </a:t>
            </a:r>
            <a:r>
              <a:rPr lang="en-US" sz="3600" dirty="0" smtClean="0">
                <a:solidFill>
                  <a:schemeClr val="bg1"/>
                </a:solidFill>
                <a:latin typeface="+mj-lt"/>
                <a:ea typeface="Tahoma" pitchFamily="34" charset="0"/>
                <a:cs typeface="Tahoma" pitchFamily="34" charset="0"/>
              </a:rPr>
              <a:t>of </a:t>
            </a:r>
          </a:p>
          <a:p>
            <a:pPr marL="0" lvl="1" indent="0" algn="ctr">
              <a:buNone/>
            </a:pPr>
            <a:r>
              <a:rPr lang="en-US" sz="3600" dirty="0" smtClean="0">
                <a:solidFill>
                  <a:srgbClr val="92D050"/>
                </a:solidFill>
                <a:latin typeface="+mj-lt"/>
                <a:ea typeface="Tahoma" pitchFamily="34" charset="0"/>
                <a:cs typeface="Tahoma" pitchFamily="34" charset="0"/>
              </a:rPr>
              <a:t>content standards</a:t>
            </a:r>
            <a:r>
              <a:rPr lang="en-US" sz="3600" dirty="0" smtClean="0">
                <a:latin typeface="+mj-lt"/>
                <a:ea typeface="Tahoma" pitchFamily="34" charset="0"/>
                <a:cs typeface="Tahoma" pitchFamily="34" charset="0"/>
              </a:rPr>
              <a:t>.</a:t>
            </a:r>
          </a:p>
        </p:txBody>
      </p:sp>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nvSpPr>
        <p:spPr>
          <a:xfrm>
            <a:off x="3657599" y="152401"/>
            <a:ext cx="5127875" cy="1219199"/>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5400" u="sng" dirty="0" smtClean="0">
                <a:solidFill>
                  <a:schemeClr val="bg1"/>
                </a:solidFill>
              </a:rPr>
              <a:t>SLO Concepts</a:t>
            </a:r>
            <a:endParaRPr lang="en-US" sz="5400" u="sng" dirty="0">
              <a:solidFill>
                <a:schemeClr val="bg1"/>
              </a:solidFill>
            </a:endParaRPr>
          </a:p>
        </p:txBody>
      </p:sp>
      <p:sp>
        <p:nvSpPr>
          <p:cNvPr id="3" name="Subtitle 2"/>
          <p:cNvSpPr txBox="1">
            <a:spLocks/>
          </p:cNvSpPr>
          <p:nvPr/>
        </p:nvSpPr>
        <p:spPr>
          <a:xfrm>
            <a:off x="3674532" y="1219200"/>
            <a:ext cx="5242176" cy="5257800"/>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l" defTabSz="914400" rtl="0" eaLnBrk="1" fontAlgn="auto" latinLnBrk="0" hangingPunct="1">
              <a:lnSpc>
                <a:spcPct val="100000"/>
              </a:lnSpc>
              <a:spcBef>
                <a:spcPct val="20000"/>
              </a:spcBef>
              <a:spcAft>
                <a:spcPts val="0"/>
              </a:spcAft>
              <a:buClrTx/>
              <a:buSzTx/>
              <a:tabLst/>
              <a:defRPr/>
            </a:pPr>
            <a:r>
              <a:rPr lang="en-US" sz="2800" noProof="0" dirty="0" smtClean="0">
                <a:solidFill>
                  <a:schemeClr val="bg1"/>
                </a:solidFill>
              </a:rPr>
              <a:t>S</a:t>
            </a:r>
            <a:r>
              <a:rPr kumimoji="0" lang="en-US" sz="2800" b="0" i="0" u="none" strike="noStrike" kern="1200" cap="none" spc="0" normalizeH="0" noProof="0" dirty="0" smtClean="0">
                <a:ln>
                  <a:noFill/>
                </a:ln>
                <a:solidFill>
                  <a:schemeClr val="bg1"/>
                </a:solidFill>
                <a:effectLst/>
                <a:uLnTx/>
                <a:uFillTx/>
              </a:rPr>
              <a:t>tudent achievement can be measured in ways that reflect authentic learning of content standards.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noProof="0" dirty="0" smtClean="0">
              <a:ln>
                <a:noFill/>
              </a:ln>
              <a:solidFill>
                <a:schemeClr val="tx1"/>
              </a:solidFill>
              <a:effectLst/>
              <a:uLnTx/>
              <a:uFillTx/>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noProof="0" dirty="0" smtClean="0">
              <a:ln>
                <a:noFill/>
              </a:ln>
              <a:solidFill>
                <a:schemeClr val="tx1"/>
              </a:solidFill>
              <a:effectLst/>
              <a:uLnTx/>
              <a:uFillTx/>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noProof="0" dirty="0" smtClean="0">
              <a:ln>
                <a:noFill/>
              </a:ln>
              <a:solidFill>
                <a:schemeClr val="tx1"/>
              </a:solidFill>
              <a:effectLst/>
              <a:uLnTx/>
              <a:uFillTx/>
            </a:endParaRPr>
          </a:p>
          <a:p>
            <a:pPr marL="342900" marR="0" lvl="0" indent="-342900" algn="l" defTabSz="914400" rtl="0" eaLnBrk="1" fontAlgn="auto" latinLnBrk="0" hangingPunct="1">
              <a:lnSpc>
                <a:spcPct val="100000"/>
              </a:lnSpc>
              <a:spcBef>
                <a:spcPct val="20000"/>
              </a:spcBef>
              <a:spcAft>
                <a:spcPts val="0"/>
              </a:spcAft>
              <a:buClrTx/>
              <a:buSzTx/>
              <a:tabLst/>
              <a:defRPr/>
            </a:pPr>
            <a:endParaRPr lang="en-US" sz="2800" baseline="0" dirty="0"/>
          </a:p>
          <a:p>
            <a:pPr marR="0" lvl="0" algn="l" defTabSz="914400" rtl="0" eaLnBrk="1" fontAlgn="auto" latinLnBrk="0" hangingPunct="1">
              <a:lnSpc>
                <a:spcPct val="100000"/>
              </a:lnSpc>
              <a:spcBef>
                <a:spcPct val="20000"/>
              </a:spcBef>
              <a:spcAft>
                <a:spcPts val="0"/>
              </a:spcAft>
              <a:buClrTx/>
              <a:buSzTx/>
              <a:tabLst/>
              <a:defRPr/>
            </a:pPr>
            <a:r>
              <a:rPr lang="en-US" sz="2800" dirty="0" smtClean="0">
                <a:solidFill>
                  <a:schemeClr val="bg1"/>
                </a:solidFill>
              </a:rPr>
              <a:t>Educator</a:t>
            </a:r>
            <a:r>
              <a:rPr kumimoji="0" lang="en-US" sz="2800" b="0" i="0" u="none" strike="noStrike" kern="1200" cap="none" spc="0" normalizeH="0" noProof="0" dirty="0" smtClean="0">
                <a:ln>
                  <a:noFill/>
                </a:ln>
                <a:solidFill>
                  <a:schemeClr val="bg1"/>
                </a:solidFill>
                <a:effectLst/>
                <a:uLnTx/>
                <a:uFillTx/>
              </a:rPr>
              <a:t> effectiveness can be </a:t>
            </a:r>
            <a:r>
              <a:rPr lang="en-US" sz="2800" noProof="0" dirty="0" smtClean="0">
                <a:solidFill>
                  <a:schemeClr val="bg1"/>
                </a:solidFill>
              </a:rPr>
              <a:t>measured </a:t>
            </a:r>
            <a:r>
              <a:rPr kumimoji="0" lang="en-US" sz="2800" b="0" i="0" u="none" strike="noStrike" kern="1200" cap="none" spc="0" normalizeH="0" noProof="0" dirty="0" smtClean="0">
                <a:ln>
                  <a:noFill/>
                </a:ln>
                <a:solidFill>
                  <a:schemeClr val="bg1"/>
                </a:solidFill>
                <a:effectLst/>
                <a:uLnTx/>
                <a:uFillTx/>
              </a:rPr>
              <a:t>through use of student achievement measures.</a:t>
            </a:r>
            <a:endParaRPr kumimoji="0" lang="en-US" sz="2800" b="0" i="0" u="none" strike="noStrike" kern="1200" cap="none" spc="0" normalizeH="0" baseline="0" noProof="0" dirty="0">
              <a:ln>
                <a:noFill/>
              </a:ln>
              <a:solidFill>
                <a:schemeClr val="bg1"/>
              </a:solidFill>
              <a:effectLst/>
              <a:uLnTx/>
              <a:uFillTx/>
            </a:endParaRPr>
          </a:p>
        </p:txBody>
      </p:sp>
      <p:sp>
        <p:nvSpPr>
          <p:cNvPr id="4" name="AutoShape 2" descr="data:image/jpeg;base64,/9j/4AAQSkZJRgABAQEAYABgAAD/4QA0RXhpZgAATU0AKgAAAAgAAUACAAIAAAARAAAAGgAAAABzaHV0dGVyc3RvY2suY29tAAD/2wBDAAoHBwkHBgoJCAkLCwoMDxkQDw4ODx4WFxIZJCAmJSMgIyIoLTkwKCo2KyIjMkQyNjs9QEBAJjBGS0U+Sjk/QD3/2wBDAQsLCw8NDx0QEB09KSMpPT09PT09PT09PT09PT09PT09PT09PT09PT09PT09PT09PT09PT09PT09PT09PT09PT3/wAARCABsAG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2WlpKKAFqnq08tro97PAQJYoJHQkZAYKSOPrVusHX/EelWYuNNvLtIriW3bCsDjkEDJ6Ck2luXCnOo+WCu/I5fwZ4g8V31tb65r1zpyaA8LySSABHXGQCfQZFdpJ4j0iIRGTUbZRNAbmMlxhogMl/pjvXlvw28O2E+l2kt7r8q3F1DNbHSpJgF+bcvCE56fN0qj4c1CW3tNVuru1S5bw7o76e0MoyjOZm4YdxtAz7UyWmnZnoHiHxhDcaDZ3/AIc1KKVDqUFvK8YDfKzAMpBHGQa6BfEekvIiLfRFnmkgUZPMiDLr9QBXjFpODBrRN5aXR+3aXM0lpGI4gxY5AUccdD9K0ItUW28Tpp8UbyX9nrmoXBhKHBVo3Kc9Pm9KBHfXvxI0G30+3vLW9huoJbxLR3ViBHnlmPGcAc+9T2PiyytoYU1jVbMz3d7NBbeWGAbbIVC9Oo4BPTPevLtIuzdW9xq0wmv4473TLm4YWgTGN4kVEAAKqcLx1xWjPpOoyPJGmmXU39ovdWsLiI4gf7Z5m9ifurt5z/s0Aeo6b4k0rWL65s9PvUnuLX/XRqCCnJHceoNadcN4O0i8ste+0T2UkKNb3QaRkxuZrtmXPuVwR7Gu5oAOaKWigApK4PxPqfiFPF76fp+s2emWS2H2zzJ7cSdH2sP1B/GuZ0bWfEGvawLCbxjNa7yRFIllGBIewx/DxUynGLSb3N6WFq1oSnCN1Hc9av72LTrGe7uG2xQoXY+wrwPUr+fV9UnvJsmW4fdtHOPQD6DArf8AGMN/o9ymn3HiS/1RpE3TRSgLGvPy8DvxV3wLolvFHN4j1YrFYWYLxl+hI6t7gdvf6Vx126s1SifR5TGGAwssbVWr0X9eb/A6Twn4BstPhs7/AFG3L6pGfNVi5HkkjpgHB49a6WDQtNtmvmisoVN+xa6+XPnE5zu9ep/OslPF80c1o9/ot3Z2F5IsUNzK6Ehm+5vQHKbunPcjOKdP4nlXwvq2qR2yCSxmniSNmJD+W5XJ+uK7IxUVyo+br1516jq1HqzUttA0mzh8m202zijwo2rCoB2nK545wSSKuC3hWVpFijEjEFmCjJIGBk/SuYlvfEQ8STWS3NiYorb7Wscds26QbyBGWL8E464/Cs5tTvb/AMI3N7Fr90t9AUM8KQRxNA5wDGVZcgDPGeT6mqMTuwFUAAAD0FFcJdarLZ69eWCahdTRRWctsA5JPmiPzfMLAAbsEr+FVYbhLi7tbLXpkkjtPJiuGuHwko8udkc54+YbSfcH0oA9CaSNM73RcAk5OMAdaZFeW89xNBDPG80OPMRWBKZ6ZHavPF0+9mjea2gnkkhhcxIwJaSJkRQhJ7lD37qK6rw5Ff20sltcwyRwRIQWYLtkkLsS6kcnIIJz0oA6CiiigDh/H2iw6nrfh8zs8cc0stm8idQXTcn/AI8nT3riNf8ABuqeHXMzKZrZTlbiHPy/UdVP+c16r4p0y51PS4xYhDd21zFcwh22qWRgSCe3GarlfFlypDf2Laq3BGJJjj/x0VhVoRqavc9PL81rYL3Y6xe6PHLh73VGvNQm3XDxJ5s8h/u5C/4V654u04r4Ge2062Lx25hf7PGMl40dWZQO5wD9aqf8IFcy2d3azarHDb3v/HxHZ2SRh/xJYj8K7GNBHGqZztAGTTo0fZp31bDM8x+uSioLlhHZHJ6rq1n4ugtNN0eT7UJbiGaeRVO2CNHDncT0Y7QAvXn2qB9N1Oax1LQDp8gju76SX7bvXyhDJJvJ67t2CV24685xXa4FLWx5hlvpk58QT6jHJGoeyFumQSVYMzZI7jkd6qx+HHuIr1tVuhPcXojWR4I/KVVQ5UKCSepOSSetbF1cx2dpNczEiOFDI5AycAZNV49XtHSZ5JVhSKXyS0pCgtgHjP1FADToli8LRSw+YjTtcEOSfnbOT+RIx6VYNjakgtbwkgKASgJ+XO38snH1qhfeJLGzS5Ebm4nt0ZmhjU5O3GRnpkZGR2HNakTmSNXKshYA7W6j2NAD6KKKACiiigBrsVRiBkgZA9a5+z1nW9XtIrmw0y0hhlGVe5uST/3yq/1roqx/DoFtaXlqSAtrdyqM9lJ3j9GoAzdak8R2WkXN4+pWMDRRlwkNv1wM43OT/Krc17cQ6Xc3sLnzPKDAMo5by85P40viPVbBtEvrUXcLTyQOiRo25iSDgYHNaDW5u9DNv91pbbZkjoSuOaAObtdXmbTTere3V8Y0hlnBjCKgJO/b8oBI9M9qfBrF5eGCGC8W3SfzbjzdqlhGGwg+bjJzuPoOBWvDpF09kltf3iPCFRTHDFsBC44JJJIOOelT/wBg6aUCvaRuokaVQ4yFZuTj0BPbpQBytzd39+dRDXkaOomha187ll2EDCYwD0O7POae+l3l5dSsqSNFLuzGXWMlWRAX5B4+Vgcc8122xP7q8+1Vf7Rhy52t5Ued0pA25HUDufwFAGD/AGTHMrQvdrHEWnIkCg7t4C4BPcVtabJJkxSOTt3YJAzJ8xy3/wBaopdbhXIjt5HaMjehG1lJOAMHqfp2qXSZ5bmOaWbBBkzHtBwF2r0z75/HNAGhRRRQAUUUUAFYupWWhx3bT6isRmlwdrsTuwMZ2d+npW1WfdKItXs5+AGV4mJ+gYf+gmgCmNStbO3d9P0qcxopYskAiXAHq2K11lMlqJY1yWTcqk4zxkDNU77ULRraaBZlkkeNlCRjeeRjoKs2Kslhbq4IYRKCD1BwKAM59aL2ltPEpTcHlnUjJRUHzL9d2BTTqF/cIAiJEHeMBlG5lDHng+g74x7Vow6fbwXM86Kd8/3wTke+B796eotrNdqiKEYztAC/pQBRtEnfVJVeYyQW5JRs/wATAfKf93n/AL6HpQmhR4RJpDLFHuEa7QCA3YsOT19qnk1KKLAjjdiylhgcHv8AX3qOO4vLqRdgVY1chnUZBwR6+1AFqKzghKlY13rkh25bnryeasUlNeRY1LSMFA6kmgB9FJ1paACiiigAqrqCwNalriETIhDbCM89P61ZqOeLzoJE7spFAFWNLvbthht7VP8Avo/kMD9ams5mksI5ZTliuWIFRNLNgLJNHEf7sY3t/n8KntQiWqiPdtUH73WgCrFHesGbdt34kXc2Qpz90+xFSLpqbt0jl8jBB9cYJ/U04XjEcR8nGM57jvRsuHJ+YqCc9enT9OtAEoggQ/cUMw257njH8qgW9Rd0ccR+VtoA6H0P0yCKlitFjk8wszN0yfTtUyoqABQAAMCgCp/pc6ngRDnjoe3f86RNP3Sbp3L4Awe5NXqKAEHpS0lFAC0UUUAJS0UUAV4lMQKpFyCeegNSRIUj2tjJJJx7mpKpTaYk0zSG4ulLHO1JiAOnQfhQBbRFQYUYFOqgdIiLFvOueSWx5x60n9jxYx593yME+ceaANCiqa6bGsqyedckqQQDKcce1FzpkN1KXkebldu0OQP/ANdAFyisz+wbY9ZLj/v6a0gMAD0oAWkpaKAE59qKWigD/9k="/>
          <p:cNvSpPr>
            <a:spLocks noChangeAspect="1" noChangeArrowheads="1"/>
          </p:cNvSpPr>
          <p:nvPr/>
        </p:nvSpPr>
        <p:spPr bwMode="auto">
          <a:xfrm>
            <a:off x="244224" y="-91282"/>
            <a:ext cx="933450" cy="10287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 name="AutoShape 4" descr="data:image/jpeg;base64,/9j/4AAQSkZJRgABAQEAYABgAAD/4QA0RXhpZgAATU0AKgAAAAgAAUACAAIAAAARAAAAGgAAAABzaHV0dGVyc3RvY2suY29tAAD/2wBDAAoHBwkHBgoJCAkLCwoMDxkQDw4ODx4WFxIZJCAmJSMgIyIoLTkwKCo2KyIjMkQyNjs9QEBAJjBGS0U+Sjk/QD3/2wBDAQsLCw8NDx0QEB09KSMpPT09PT09PT09PT09PT09PT09PT09PT09PT09PT09PT09PT09PT09PT09PT09PT09PT3/wAARCABsAG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2WlpKKAFqnq08tro97PAQJYoJHQkZAYKSOPrVusHX/EelWYuNNvLtIriW3bCsDjkEDJ6Ck2luXCnOo+WCu/I5fwZ4g8V31tb65r1zpyaA8LySSABHXGQCfQZFdpJ4j0iIRGTUbZRNAbmMlxhogMl/pjvXlvw28O2E+l2kt7r8q3F1DNbHSpJgF+bcvCE56fN0qj4c1CW3tNVuru1S5bw7o76e0MoyjOZm4YdxtAz7UyWmnZnoHiHxhDcaDZ3/AIc1KKVDqUFvK8YDfKzAMpBHGQa6BfEekvIiLfRFnmkgUZPMiDLr9QBXjFpODBrRN5aXR+3aXM0lpGI4gxY5AUccdD9K0ItUW28Tpp8UbyX9nrmoXBhKHBVo3Kc9Pm9KBHfXvxI0G30+3vLW9huoJbxLR3ViBHnlmPGcAc+9T2PiyytoYU1jVbMz3d7NBbeWGAbbIVC9Oo4BPTPevLtIuzdW9xq0wmv4473TLm4YWgTGN4kVEAAKqcLx1xWjPpOoyPJGmmXU39ovdWsLiI4gf7Z5m9ifurt5z/s0Aeo6b4k0rWL65s9PvUnuLX/XRqCCnJHceoNadcN4O0i8ste+0T2UkKNb3QaRkxuZrtmXPuVwR7Gu5oAOaKWigApK4PxPqfiFPF76fp+s2emWS2H2zzJ7cSdH2sP1B/GuZ0bWfEGvawLCbxjNa7yRFIllGBIewx/DxUynGLSb3N6WFq1oSnCN1Hc9av72LTrGe7uG2xQoXY+wrwPUr+fV9UnvJsmW4fdtHOPQD6DArf8AGMN/o9ymn3HiS/1RpE3TRSgLGvPy8DvxV3wLolvFHN4j1YrFYWYLxl+hI6t7gdvf6Vx126s1SifR5TGGAwssbVWr0X9eb/A6Twn4BstPhs7/AFG3L6pGfNVi5HkkjpgHB49a6WDQtNtmvmisoVN+xa6+XPnE5zu9ep/OslPF80c1o9/ot3Z2F5IsUNzK6Ehm+5vQHKbunPcjOKdP4nlXwvq2qR2yCSxmniSNmJD+W5XJ+uK7IxUVyo+br1516jq1HqzUttA0mzh8m202zijwo2rCoB2nK545wSSKuC3hWVpFijEjEFmCjJIGBk/SuYlvfEQ8STWS3NiYorb7Wscds26QbyBGWL8E464/Cs5tTvb/AMI3N7Fr90t9AUM8KQRxNA5wDGVZcgDPGeT6mqMTuwFUAAAD0FFcJdarLZ69eWCahdTRRWctsA5JPmiPzfMLAAbsEr+FVYbhLi7tbLXpkkjtPJiuGuHwko8udkc54+YbSfcH0oA9CaSNM73RcAk5OMAdaZFeW89xNBDPG80OPMRWBKZ6ZHavPF0+9mjea2gnkkhhcxIwJaSJkRQhJ7lD37qK6rw5Ff20sltcwyRwRIQWYLtkkLsS6kcnIIJz0oA6CiiigDh/H2iw6nrfh8zs8cc0stm8idQXTcn/AI8nT3riNf8ABuqeHXMzKZrZTlbiHPy/UdVP+c16r4p0y51PS4xYhDd21zFcwh22qWRgSCe3GarlfFlypDf2Laq3BGJJjj/x0VhVoRqavc9PL81rYL3Y6xe6PHLh73VGvNQm3XDxJ5s8h/u5C/4V654u04r4Ge2062Lx25hf7PGMl40dWZQO5wD9aqf8IFcy2d3azarHDb3v/HxHZ2SRh/xJYj8K7GNBHGqZztAGTTo0fZp31bDM8x+uSioLlhHZHJ6rq1n4ugtNN0eT7UJbiGaeRVO2CNHDncT0Y7QAvXn2qB9N1Oax1LQDp8gju76SX7bvXyhDJJvJ67t2CV24685xXa4FLWx5hlvpk58QT6jHJGoeyFumQSVYMzZI7jkd6qx+HHuIr1tVuhPcXojWR4I/KVVQ5UKCSepOSSetbF1cx2dpNczEiOFDI5AycAZNV49XtHSZ5JVhSKXyS0pCgtgHjP1FADToli8LRSw+YjTtcEOSfnbOT+RIx6VYNjakgtbwkgKASgJ+XO38snH1qhfeJLGzS5Ebm4nt0ZmhjU5O3GRnpkZGR2HNakTmSNXKshYA7W6j2NAD6KKKACiiigBrsVRiBkgZA9a5+z1nW9XtIrmw0y0hhlGVe5uST/3yq/1roqx/DoFtaXlqSAtrdyqM9lJ3j9GoAzdak8R2WkXN4+pWMDRRlwkNv1wM43OT/Krc17cQ6Xc3sLnzPKDAMo5by85P40viPVbBtEvrUXcLTyQOiRo25iSDgYHNaDW5u9DNv91pbbZkjoSuOaAObtdXmbTTere3V8Y0hlnBjCKgJO/b8oBI9M9qfBrF5eGCGC8W3SfzbjzdqlhGGwg+bjJzuPoOBWvDpF09kltf3iPCFRTHDFsBC44JJJIOOelT/wBg6aUCvaRuokaVQ4yFZuTj0BPbpQBytzd39+dRDXkaOomha187ll2EDCYwD0O7POae+l3l5dSsqSNFLuzGXWMlWRAX5B4+Vgcc8122xP7q8+1Vf7Rhy52t5Ued0pA25HUDufwFAGD/AGTHMrQvdrHEWnIkCg7t4C4BPcVtabJJkxSOTt3YJAzJ8xy3/wBaopdbhXIjt5HaMjehG1lJOAMHqfp2qXSZ5bmOaWbBBkzHtBwF2r0z75/HNAGhRRRQAUUUUAFYupWWhx3bT6isRmlwdrsTuwMZ2d+npW1WfdKItXs5+AGV4mJ+gYf+gmgCmNStbO3d9P0qcxopYskAiXAHq2K11lMlqJY1yWTcqk4zxkDNU77ULRraaBZlkkeNlCRjeeRjoKs2Kslhbq4IYRKCD1BwKAM59aL2ltPEpTcHlnUjJRUHzL9d2BTTqF/cIAiJEHeMBlG5lDHng+g74x7Vow6fbwXM86Kd8/3wTke+B796eotrNdqiKEYztAC/pQBRtEnfVJVeYyQW5JRs/wATAfKf93n/AL6HpQmhR4RJpDLFHuEa7QCA3YsOT19qnk1KKLAjjdiylhgcHv8AX3qOO4vLqRdgVY1chnUZBwR6+1AFqKzghKlY13rkh25bnryeasUlNeRY1LSMFA6kmgB9FJ1paACiiigAqrqCwNalriETIhDbCM89P61ZqOeLzoJE7spFAFWNLvbthht7VP8Avo/kMD9ams5mksI5ZTliuWIFRNLNgLJNHEf7sY3t/n8KntQiWqiPdtUH73WgCrFHesGbdt34kXc2Qpz90+xFSLpqbt0jl8jBB9cYJ/U04XjEcR8nGM57jvRsuHJ+YqCc9enT9OtAEoggQ/cUMw257njH8qgW9Rd0ccR+VtoA6H0P0yCKlitFjk8wszN0yfTtUyoqABQAAMCgCp/pc6ngRDnjoe3f86RNP3Sbp3L4Awe5NXqKAEHpS0lFAC0UUUAJS0UUAV4lMQKpFyCeegNSRIUj2tjJJJx7mpKpTaYk0zSG4ulLHO1JiAOnQfhQBbRFQYUYFOqgdIiLFvOueSWx5x60n9jxYx593yME+ceaANCiqa6bGsqyedckqQQDKcce1FzpkN1KXkebldu0OQP/ANdAFyisz+wbY9ZLj/v6a0gMAD0oAWkpaKAE59qKWigD/9k="/>
          <p:cNvSpPr>
            <a:spLocks noChangeAspect="1" noChangeArrowheads="1"/>
          </p:cNvSpPr>
          <p:nvPr/>
        </p:nvSpPr>
        <p:spPr bwMode="auto">
          <a:xfrm>
            <a:off x="396624" y="61118"/>
            <a:ext cx="933450" cy="10287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6" name="Picture 5" descr="Ruler - To Measure is to Know - Importance of Metric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4532" y="3124200"/>
            <a:ext cx="5242176" cy="1585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396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657600" y="274638"/>
            <a:ext cx="5029200" cy="2087562"/>
          </a:xfrm>
          <a:prstGeom prst="rect">
            <a:avLst/>
          </a:prstGeom>
        </p:spPr>
        <p:txBody>
          <a:bodyP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chemeClr val="bg1"/>
                </a:solidFill>
                <a:latin typeface="+mn-lt"/>
              </a:rPr>
              <a:t>The SLO in PA is written to a specific teacher and a specific class/course/content area for which that teacher provides instruction in the area they are </a:t>
            </a:r>
            <a:r>
              <a:rPr lang="en-US" u="sng" dirty="0" smtClean="0">
                <a:solidFill>
                  <a:schemeClr val="bg1"/>
                </a:solidFill>
                <a:latin typeface="+mn-lt"/>
              </a:rPr>
              <a:t>certified</a:t>
            </a:r>
            <a:r>
              <a:rPr lang="en-US" dirty="0" smtClean="0">
                <a:solidFill>
                  <a:schemeClr val="bg1"/>
                </a:solidFill>
                <a:latin typeface="+mn-lt"/>
              </a:rPr>
              <a:t> to teach.</a:t>
            </a:r>
            <a:endParaRPr lang="en-US" dirty="0">
              <a:solidFill>
                <a:schemeClr val="bg1"/>
              </a:solidFill>
              <a:latin typeface="+mn-lt"/>
            </a:endParaRPr>
          </a:p>
        </p:txBody>
      </p:sp>
      <p:sp>
        <p:nvSpPr>
          <p:cNvPr id="5" name="Left-Right Arrow 4"/>
          <p:cNvSpPr/>
          <p:nvPr/>
        </p:nvSpPr>
        <p:spPr>
          <a:xfrm>
            <a:off x="5903976" y="3424936"/>
            <a:ext cx="987552" cy="484632"/>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 name="Picture 5" descr="C:\Users\David\AppData\Local\Microsoft\Windows\Temporary Internet Files\Content.IE5\XH8HMBJS\MC90018616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1224" y="2667000"/>
            <a:ext cx="2452341" cy="351205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David\AppData\Local\Microsoft\Windows\Temporary Internet Files\Content.IE5\WW07PLC3\MC90008918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2895600"/>
            <a:ext cx="3048616" cy="3283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498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David\AppData\Local\Microsoft\Windows\Temporary Internet Files\Content.IE5\XH8HMBJS\MC90007880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4556" y="928442"/>
            <a:ext cx="8516888" cy="577715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44556" y="158859"/>
            <a:ext cx="8656537" cy="584775"/>
          </a:xfrm>
          <a:prstGeom prst="rect">
            <a:avLst/>
          </a:prstGeom>
          <a:noFill/>
        </p:spPr>
        <p:txBody>
          <a:bodyPr wrap="none" rtlCol="0">
            <a:spAutoFit/>
          </a:bodyPr>
          <a:lstStyle/>
          <a:p>
            <a:r>
              <a:rPr lang="en-US" sz="3200" dirty="0" smtClean="0">
                <a:solidFill>
                  <a:srgbClr val="FFC000"/>
                </a:solidFill>
              </a:rPr>
              <a:t>Many factors can influence the size of an SLO,</a:t>
            </a:r>
            <a:endParaRPr lang="en-US" sz="3200" dirty="0">
              <a:solidFill>
                <a:srgbClr val="FFC000"/>
              </a:solidFill>
            </a:endParaRPr>
          </a:p>
        </p:txBody>
      </p:sp>
      <p:sp>
        <p:nvSpPr>
          <p:cNvPr id="8" name="TextBox 7"/>
          <p:cNvSpPr txBox="1"/>
          <p:nvPr/>
        </p:nvSpPr>
        <p:spPr>
          <a:xfrm>
            <a:off x="361489" y="5063067"/>
            <a:ext cx="5065644" cy="1200329"/>
          </a:xfrm>
          <a:prstGeom prst="rect">
            <a:avLst/>
          </a:prstGeom>
          <a:noFill/>
        </p:spPr>
        <p:txBody>
          <a:bodyPr wrap="square" rtlCol="0">
            <a:spAutoFit/>
          </a:bodyPr>
          <a:lstStyle/>
          <a:p>
            <a:r>
              <a:rPr lang="en-US" sz="3600" dirty="0" smtClean="0">
                <a:solidFill>
                  <a:srgbClr val="FFC000"/>
                </a:solidFill>
              </a:rPr>
              <a:t>but the process remains the same………..</a:t>
            </a:r>
            <a:endParaRPr lang="en-US" sz="3600" dirty="0">
              <a:solidFill>
                <a:srgbClr val="FFC000"/>
              </a:solidFill>
            </a:endParaRPr>
          </a:p>
        </p:txBody>
      </p:sp>
      <p:sp>
        <p:nvSpPr>
          <p:cNvPr id="9" name="TextBox 8"/>
          <p:cNvSpPr txBox="1"/>
          <p:nvPr/>
        </p:nvSpPr>
        <p:spPr>
          <a:xfrm>
            <a:off x="581459" y="1731697"/>
            <a:ext cx="1843774" cy="461665"/>
          </a:xfrm>
          <a:prstGeom prst="rect">
            <a:avLst/>
          </a:prstGeom>
          <a:noFill/>
        </p:spPr>
        <p:txBody>
          <a:bodyPr wrap="none" rtlCol="0">
            <a:spAutoFit/>
          </a:bodyPr>
          <a:lstStyle/>
          <a:p>
            <a:r>
              <a:rPr lang="en-US" sz="2400" i="1" dirty="0" smtClean="0">
                <a:solidFill>
                  <a:srgbClr val="002060"/>
                </a:solidFill>
              </a:rPr>
              <a:t>Time Frame</a:t>
            </a:r>
            <a:endParaRPr lang="en-US" sz="2400" i="1" dirty="0">
              <a:solidFill>
                <a:srgbClr val="002060"/>
              </a:solidFill>
            </a:endParaRPr>
          </a:p>
        </p:txBody>
      </p:sp>
      <p:sp>
        <p:nvSpPr>
          <p:cNvPr id="11" name="TextBox 10"/>
          <p:cNvSpPr txBox="1"/>
          <p:nvPr/>
        </p:nvSpPr>
        <p:spPr>
          <a:xfrm>
            <a:off x="1503346" y="2496285"/>
            <a:ext cx="2342308" cy="461665"/>
          </a:xfrm>
          <a:prstGeom prst="rect">
            <a:avLst/>
          </a:prstGeom>
          <a:noFill/>
        </p:spPr>
        <p:txBody>
          <a:bodyPr wrap="none" rtlCol="0">
            <a:spAutoFit/>
          </a:bodyPr>
          <a:lstStyle/>
          <a:p>
            <a:r>
              <a:rPr lang="en-US" sz="2400" i="1" dirty="0" smtClean="0">
                <a:solidFill>
                  <a:srgbClr val="002060"/>
                </a:solidFill>
              </a:rPr>
              <a:t>Course Content</a:t>
            </a:r>
            <a:endParaRPr lang="en-US" sz="2400" i="1" dirty="0">
              <a:solidFill>
                <a:srgbClr val="002060"/>
              </a:solidFill>
            </a:endParaRPr>
          </a:p>
        </p:txBody>
      </p:sp>
      <p:sp>
        <p:nvSpPr>
          <p:cNvPr id="12" name="TextBox 11"/>
          <p:cNvSpPr txBox="1"/>
          <p:nvPr/>
        </p:nvSpPr>
        <p:spPr>
          <a:xfrm>
            <a:off x="3657600" y="3339273"/>
            <a:ext cx="3923102" cy="461665"/>
          </a:xfrm>
          <a:prstGeom prst="rect">
            <a:avLst/>
          </a:prstGeom>
          <a:noFill/>
        </p:spPr>
        <p:txBody>
          <a:bodyPr wrap="square" rtlCol="0">
            <a:spAutoFit/>
          </a:bodyPr>
          <a:lstStyle/>
          <a:p>
            <a:r>
              <a:rPr lang="en-US" sz="2400" i="1" dirty="0" smtClean="0">
                <a:solidFill>
                  <a:srgbClr val="002060"/>
                </a:solidFill>
              </a:rPr>
              <a:t>Important Learning</a:t>
            </a:r>
            <a:r>
              <a:rPr lang="en-US" sz="2400" i="1" dirty="0">
                <a:solidFill>
                  <a:srgbClr val="002060"/>
                </a:solidFill>
              </a:rPr>
              <a:t> </a:t>
            </a:r>
            <a:r>
              <a:rPr lang="en-US" sz="2400" i="1" dirty="0" smtClean="0">
                <a:solidFill>
                  <a:srgbClr val="002060"/>
                </a:solidFill>
              </a:rPr>
              <a:t>Needs</a:t>
            </a:r>
            <a:endParaRPr lang="en-US" sz="2400" i="1" dirty="0">
              <a:solidFill>
                <a:srgbClr val="002060"/>
              </a:solidFill>
            </a:endParaRPr>
          </a:p>
        </p:txBody>
      </p:sp>
    </p:spTree>
    <p:extLst>
      <p:ext uri="{BB962C8B-B14F-4D97-AF65-F5344CB8AC3E}">
        <p14:creationId xmlns:p14="http://schemas.microsoft.com/office/powerpoint/2010/main" val="747175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838200" y="381000"/>
            <a:ext cx="6324600" cy="1096962"/>
          </a:xfrm>
          <a:ln>
            <a:solidFill>
              <a:schemeClr val="bg1"/>
            </a:solidFill>
          </a:ln>
        </p:spPr>
        <p:txBody>
          <a:bodyPr>
            <a:normAutofit/>
          </a:bodyPr>
          <a:lstStyle/>
          <a:p>
            <a:pPr algn="ctr"/>
            <a:r>
              <a:rPr lang="en-US" dirty="0" smtClean="0">
                <a:solidFill>
                  <a:schemeClr val="bg1"/>
                </a:solidFill>
              </a:rPr>
              <a:t>SLO Process Design</a:t>
            </a:r>
            <a:endParaRPr lang="en-US" dirty="0">
              <a:solidFill>
                <a:schemeClr val="bg1"/>
              </a:solidFill>
            </a:endParaRPr>
          </a:p>
        </p:txBody>
      </p:sp>
      <p:sp>
        <p:nvSpPr>
          <p:cNvPr id="6" name="Freeform 5"/>
          <p:cNvSpPr/>
          <p:nvPr/>
        </p:nvSpPr>
        <p:spPr>
          <a:xfrm>
            <a:off x="4840287" y="1905000"/>
            <a:ext cx="1659731" cy="4064000"/>
          </a:xfrm>
          <a:custGeom>
            <a:avLst/>
            <a:gdLst>
              <a:gd name="connsiteX0" fmla="*/ 0 w 1659731"/>
              <a:gd name="connsiteY0" fmla="*/ 165973 h 4064000"/>
              <a:gd name="connsiteX1" fmla="*/ 48613 w 1659731"/>
              <a:gd name="connsiteY1" fmla="*/ 48612 h 4064000"/>
              <a:gd name="connsiteX2" fmla="*/ 165974 w 1659731"/>
              <a:gd name="connsiteY2" fmla="*/ 0 h 4064000"/>
              <a:gd name="connsiteX3" fmla="*/ 1493758 w 1659731"/>
              <a:gd name="connsiteY3" fmla="*/ 0 h 4064000"/>
              <a:gd name="connsiteX4" fmla="*/ 1611119 w 1659731"/>
              <a:gd name="connsiteY4" fmla="*/ 48613 h 4064000"/>
              <a:gd name="connsiteX5" fmla="*/ 1659731 w 1659731"/>
              <a:gd name="connsiteY5" fmla="*/ 165974 h 4064000"/>
              <a:gd name="connsiteX6" fmla="*/ 1659731 w 1659731"/>
              <a:gd name="connsiteY6" fmla="*/ 3898027 h 4064000"/>
              <a:gd name="connsiteX7" fmla="*/ 1611119 w 1659731"/>
              <a:gd name="connsiteY7" fmla="*/ 4015388 h 4064000"/>
              <a:gd name="connsiteX8" fmla="*/ 1493758 w 1659731"/>
              <a:gd name="connsiteY8" fmla="*/ 4064000 h 4064000"/>
              <a:gd name="connsiteX9" fmla="*/ 165973 w 1659731"/>
              <a:gd name="connsiteY9" fmla="*/ 4064000 h 4064000"/>
              <a:gd name="connsiteX10" fmla="*/ 48612 w 1659731"/>
              <a:gd name="connsiteY10" fmla="*/ 4015388 h 4064000"/>
              <a:gd name="connsiteX11" fmla="*/ 0 w 1659731"/>
              <a:gd name="connsiteY11" fmla="*/ 3898027 h 4064000"/>
              <a:gd name="connsiteX12" fmla="*/ 0 w 1659731"/>
              <a:gd name="connsiteY12" fmla="*/ 165973 h 40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59731" h="4064000">
                <a:moveTo>
                  <a:pt x="0" y="165973"/>
                </a:moveTo>
                <a:cubicBezTo>
                  <a:pt x="0" y="121954"/>
                  <a:pt x="17487" y="79738"/>
                  <a:pt x="48613" y="48612"/>
                </a:cubicBezTo>
                <a:cubicBezTo>
                  <a:pt x="79739" y="17486"/>
                  <a:pt x="121955" y="0"/>
                  <a:pt x="165974" y="0"/>
                </a:cubicBezTo>
                <a:lnTo>
                  <a:pt x="1493758" y="0"/>
                </a:lnTo>
                <a:cubicBezTo>
                  <a:pt x="1537777" y="0"/>
                  <a:pt x="1579993" y="17487"/>
                  <a:pt x="1611119" y="48613"/>
                </a:cubicBezTo>
                <a:cubicBezTo>
                  <a:pt x="1642245" y="79739"/>
                  <a:pt x="1659731" y="121955"/>
                  <a:pt x="1659731" y="165974"/>
                </a:cubicBezTo>
                <a:lnTo>
                  <a:pt x="1659731" y="3898027"/>
                </a:lnTo>
                <a:cubicBezTo>
                  <a:pt x="1659731" y="3942046"/>
                  <a:pt x="1642245" y="3984262"/>
                  <a:pt x="1611119" y="4015388"/>
                </a:cubicBezTo>
                <a:cubicBezTo>
                  <a:pt x="1579993" y="4046514"/>
                  <a:pt x="1537777" y="4064000"/>
                  <a:pt x="1493758" y="4064000"/>
                </a:cubicBezTo>
                <a:lnTo>
                  <a:pt x="165973" y="4064000"/>
                </a:lnTo>
                <a:cubicBezTo>
                  <a:pt x="121954" y="4064000"/>
                  <a:pt x="79738" y="4046514"/>
                  <a:pt x="48612" y="4015388"/>
                </a:cubicBezTo>
                <a:cubicBezTo>
                  <a:pt x="17486" y="3984262"/>
                  <a:pt x="0" y="3942046"/>
                  <a:pt x="0" y="3898027"/>
                </a:cubicBezTo>
                <a:lnTo>
                  <a:pt x="0" y="165973"/>
                </a:lnTo>
                <a:close/>
              </a:path>
            </a:pathLst>
          </a:custGeom>
          <a:scene3d>
            <a:camera prst="orthographicFront"/>
            <a:lightRig rig="flat" dir="t"/>
          </a:scene3d>
          <a:sp3d z="-190500" extrusionH="12700" prstMaterial="plastic">
            <a:bevelT w="50800" h="50800"/>
          </a:sp3d>
        </p:spPr>
        <p:style>
          <a:lnRef idx="0">
            <a:schemeClr val="accent1">
              <a:hueOff val="0"/>
              <a:satOff val="0"/>
              <a:lumOff val="0"/>
              <a:alphaOff val="0"/>
            </a:schemeClr>
          </a:lnRef>
          <a:fillRef idx="3">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35128" tIns="135128" rIns="135128" bIns="2979928" numCol="1" spcCol="1270" anchor="ctr" anchorCtr="0">
            <a:noAutofit/>
          </a:bodyPr>
          <a:lstStyle/>
          <a:p>
            <a:pPr lvl="0" algn="ctr" defTabSz="844550">
              <a:lnSpc>
                <a:spcPct val="90000"/>
              </a:lnSpc>
              <a:spcBef>
                <a:spcPct val="0"/>
              </a:spcBef>
              <a:spcAft>
                <a:spcPct val="35000"/>
              </a:spcAft>
            </a:pPr>
            <a:r>
              <a:rPr lang="en-US" sz="1900" kern="1200" dirty="0" smtClean="0"/>
              <a:t>Indicators</a:t>
            </a:r>
            <a:endParaRPr lang="en-US" sz="1900" kern="1200" dirty="0"/>
          </a:p>
        </p:txBody>
      </p:sp>
      <p:sp>
        <p:nvSpPr>
          <p:cNvPr id="7" name="Freeform 6"/>
          <p:cNvSpPr/>
          <p:nvPr/>
        </p:nvSpPr>
        <p:spPr>
          <a:xfrm>
            <a:off x="2903934" y="1905000"/>
            <a:ext cx="1659731" cy="4064000"/>
          </a:xfrm>
          <a:custGeom>
            <a:avLst/>
            <a:gdLst>
              <a:gd name="connsiteX0" fmla="*/ 0 w 1659731"/>
              <a:gd name="connsiteY0" fmla="*/ 165973 h 4064000"/>
              <a:gd name="connsiteX1" fmla="*/ 48613 w 1659731"/>
              <a:gd name="connsiteY1" fmla="*/ 48612 h 4064000"/>
              <a:gd name="connsiteX2" fmla="*/ 165974 w 1659731"/>
              <a:gd name="connsiteY2" fmla="*/ 0 h 4064000"/>
              <a:gd name="connsiteX3" fmla="*/ 1493758 w 1659731"/>
              <a:gd name="connsiteY3" fmla="*/ 0 h 4064000"/>
              <a:gd name="connsiteX4" fmla="*/ 1611119 w 1659731"/>
              <a:gd name="connsiteY4" fmla="*/ 48613 h 4064000"/>
              <a:gd name="connsiteX5" fmla="*/ 1659731 w 1659731"/>
              <a:gd name="connsiteY5" fmla="*/ 165974 h 4064000"/>
              <a:gd name="connsiteX6" fmla="*/ 1659731 w 1659731"/>
              <a:gd name="connsiteY6" fmla="*/ 3898027 h 4064000"/>
              <a:gd name="connsiteX7" fmla="*/ 1611119 w 1659731"/>
              <a:gd name="connsiteY7" fmla="*/ 4015388 h 4064000"/>
              <a:gd name="connsiteX8" fmla="*/ 1493758 w 1659731"/>
              <a:gd name="connsiteY8" fmla="*/ 4064000 h 4064000"/>
              <a:gd name="connsiteX9" fmla="*/ 165973 w 1659731"/>
              <a:gd name="connsiteY9" fmla="*/ 4064000 h 4064000"/>
              <a:gd name="connsiteX10" fmla="*/ 48612 w 1659731"/>
              <a:gd name="connsiteY10" fmla="*/ 4015388 h 4064000"/>
              <a:gd name="connsiteX11" fmla="*/ 0 w 1659731"/>
              <a:gd name="connsiteY11" fmla="*/ 3898027 h 4064000"/>
              <a:gd name="connsiteX12" fmla="*/ 0 w 1659731"/>
              <a:gd name="connsiteY12" fmla="*/ 165973 h 40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59731" h="4064000">
                <a:moveTo>
                  <a:pt x="0" y="165973"/>
                </a:moveTo>
                <a:cubicBezTo>
                  <a:pt x="0" y="121954"/>
                  <a:pt x="17487" y="79738"/>
                  <a:pt x="48613" y="48612"/>
                </a:cubicBezTo>
                <a:cubicBezTo>
                  <a:pt x="79739" y="17486"/>
                  <a:pt x="121955" y="0"/>
                  <a:pt x="165974" y="0"/>
                </a:cubicBezTo>
                <a:lnTo>
                  <a:pt x="1493758" y="0"/>
                </a:lnTo>
                <a:cubicBezTo>
                  <a:pt x="1537777" y="0"/>
                  <a:pt x="1579993" y="17487"/>
                  <a:pt x="1611119" y="48613"/>
                </a:cubicBezTo>
                <a:cubicBezTo>
                  <a:pt x="1642245" y="79739"/>
                  <a:pt x="1659731" y="121955"/>
                  <a:pt x="1659731" y="165974"/>
                </a:cubicBezTo>
                <a:lnTo>
                  <a:pt x="1659731" y="3898027"/>
                </a:lnTo>
                <a:cubicBezTo>
                  <a:pt x="1659731" y="3942046"/>
                  <a:pt x="1642245" y="3984262"/>
                  <a:pt x="1611119" y="4015388"/>
                </a:cubicBezTo>
                <a:cubicBezTo>
                  <a:pt x="1579993" y="4046514"/>
                  <a:pt x="1537777" y="4064000"/>
                  <a:pt x="1493758" y="4064000"/>
                </a:cubicBezTo>
                <a:lnTo>
                  <a:pt x="165973" y="4064000"/>
                </a:lnTo>
                <a:cubicBezTo>
                  <a:pt x="121954" y="4064000"/>
                  <a:pt x="79738" y="4046514"/>
                  <a:pt x="48612" y="4015388"/>
                </a:cubicBezTo>
                <a:cubicBezTo>
                  <a:pt x="17486" y="3984262"/>
                  <a:pt x="0" y="3942046"/>
                  <a:pt x="0" y="3898027"/>
                </a:cubicBezTo>
                <a:lnTo>
                  <a:pt x="0" y="165973"/>
                </a:lnTo>
                <a:close/>
              </a:path>
            </a:pathLst>
          </a:custGeom>
          <a:scene3d>
            <a:camera prst="orthographicFront"/>
            <a:lightRig rig="flat" dir="t"/>
          </a:scene3d>
          <a:sp3d z="-190500" extrusionH="12700" prstMaterial="plastic">
            <a:bevelT w="50800" h="50800"/>
          </a:sp3d>
        </p:spPr>
        <p:style>
          <a:lnRef idx="0">
            <a:schemeClr val="accent1">
              <a:hueOff val="0"/>
              <a:satOff val="0"/>
              <a:lumOff val="0"/>
              <a:alphaOff val="0"/>
            </a:schemeClr>
          </a:lnRef>
          <a:fillRef idx="3">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35128" tIns="135128" rIns="135128" bIns="2979928" numCol="1" spcCol="1270" anchor="ctr" anchorCtr="0">
            <a:noAutofit/>
          </a:bodyPr>
          <a:lstStyle/>
          <a:p>
            <a:pPr lvl="0" algn="ctr" defTabSz="844550">
              <a:lnSpc>
                <a:spcPct val="90000"/>
              </a:lnSpc>
              <a:spcBef>
                <a:spcPct val="0"/>
              </a:spcBef>
              <a:spcAft>
                <a:spcPct val="35000"/>
              </a:spcAft>
            </a:pPr>
            <a:r>
              <a:rPr lang="en-US" sz="1900" kern="1200" dirty="0" smtClean="0"/>
              <a:t>Performance Measures</a:t>
            </a:r>
          </a:p>
        </p:txBody>
      </p:sp>
      <p:sp>
        <p:nvSpPr>
          <p:cNvPr id="8" name="Freeform 7"/>
          <p:cNvSpPr/>
          <p:nvPr/>
        </p:nvSpPr>
        <p:spPr>
          <a:xfrm>
            <a:off x="967581" y="1905000"/>
            <a:ext cx="1659731" cy="4064000"/>
          </a:xfrm>
          <a:custGeom>
            <a:avLst/>
            <a:gdLst>
              <a:gd name="connsiteX0" fmla="*/ 0 w 1659731"/>
              <a:gd name="connsiteY0" fmla="*/ 165973 h 4064000"/>
              <a:gd name="connsiteX1" fmla="*/ 48613 w 1659731"/>
              <a:gd name="connsiteY1" fmla="*/ 48612 h 4064000"/>
              <a:gd name="connsiteX2" fmla="*/ 165974 w 1659731"/>
              <a:gd name="connsiteY2" fmla="*/ 0 h 4064000"/>
              <a:gd name="connsiteX3" fmla="*/ 1493758 w 1659731"/>
              <a:gd name="connsiteY3" fmla="*/ 0 h 4064000"/>
              <a:gd name="connsiteX4" fmla="*/ 1611119 w 1659731"/>
              <a:gd name="connsiteY4" fmla="*/ 48613 h 4064000"/>
              <a:gd name="connsiteX5" fmla="*/ 1659731 w 1659731"/>
              <a:gd name="connsiteY5" fmla="*/ 165974 h 4064000"/>
              <a:gd name="connsiteX6" fmla="*/ 1659731 w 1659731"/>
              <a:gd name="connsiteY6" fmla="*/ 3898027 h 4064000"/>
              <a:gd name="connsiteX7" fmla="*/ 1611119 w 1659731"/>
              <a:gd name="connsiteY7" fmla="*/ 4015388 h 4064000"/>
              <a:gd name="connsiteX8" fmla="*/ 1493758 w 1659731"/>
              <a:gd name="connsiteY8" fmla="*/ 4064000 h 4064000"/>
              <a:gd name="connsiteX9" fmla="*/ 165973 w 1659731"/>
              <a:gd name="connsiteY9" fmla="*/ 4064000 h 4064000"/>
              <a:gd name="connsiteX10" fmla="*/ 48612 w 1659731"/>
              <a:gd name="connsiteY10" fmla="*/ 4015388 h 4064000"/>
              <a:gd name="connsiteX11" fmla="*/ 0 w 1659731"/>
              <a:gd name="connsiteY11" fmla="*/ 3898027 h 4064000"/>
              <a:gd name="connsiteX12" fmla="*/ 0 w 1659731"/>
              <a:gd name="connsiteY12" fmla="*/ 165973 h 40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59731" h="4064000">
                <a:moveTo>
                  <a:pt x="0" y="165973"/>
                </a:moveTo>
                <a:cubicBezTo>
                  <a:pt x="0" y="121954"/>
                  <a:pt x="17487" y="79738"/>
                  <a:pt x="48613" y="48612"/>
                </a:cubicBezTo>
                <a:cubicBezTo>
                  <a:pt x="79739" y="17486"/>
                  <a:pt x="121955" y="0"/>
                  <a:pt x="165974" y="0"/>
                </a:cubicBezTo>
                <a:lnTo>
                  <a:pt x="1493758" y="0"/>
                </a:lnTo>
                <a:cubicBezTo>
                  <a:pt x="1537777" y="0"/>
                  <a:pt x="1579993" y="17487"/>
                  <a:pt x="1611119" y="48613"/>
                </a:cubicBezTo>
                <a:cubicBezTo>
                  <a:pt x="1642245" y="79739"/>
                  <a:pt x="1659731" y="121955"/>
                  <a:pt x="1659731" y="165974"/>
                </a:cubicBezTo>
                <a:lnTo>
                  <a:pt x="1659731" y="3898027"/>
                </a:lnTo>
                <a:cubicBezTo>
                  <a:pt x="1659731" y="3942046"/>
                  <a:pt x="1642245" y="3984262"/>
                  <a:pt x="1611119" y="4015388"/>
                </a:cubicBezTo>
                <a:cubicBezTo>
                  <a:pt x="1579993" y="4046514"/>
                  <a:pt x="1537777" y="4064000"/>
                  <a:pt x="1493758" y="4064000"/>
                </a:cubicBezTo>
                <a:lnTo>
                  <a:pt x="165973" y="4064000"/>
                </a:lnTo>
                <a:cubicBezTo>
                  <a:pt x="121954" y="4064000"/>
                  <a:pt x="79738" y="4046514"/>
                  <a:pt x="48612" y="4015388"/>
                </a:cubicBezTo>
                <a:cubicBezTo>
                  <a:pt x="17486" y="3984262"/>
                  <a:pt x="0" y="3942046"/>
                  <a:pt x="0" y="3898027"/>
                </a:cubicBezTo>
                <a:lnTo>
                  <a:pt x="0" y="165973"/>
                </a:lnTo>
                <a:close/>
              </a:path>
            </a:pathLst>
          </a:custGeom>
          <a:scene3d>
            <a:camera prst="orthographicFront"/>
            <a:lightRig rig="flat" dir="t"/>
          </a:scene3d>
          <a:sp3d z="-190500" extrusionH="12700" prstMaterial="plastic">
            <a:bevelT w="50800" h="50800"/>
          </a:sp3d>
        </p:spPr>
        <p:style>
          <a:lnRef idx="0">
            <a:schemeClr val="accent1">
              <a:hueOff val="0"/>
              <a:satOff val="0"/>
              <a:lumOff val="0"/>
              <a:alphaOff val="0"/>
            </a:schemeClr>
          </a:lnRef>
          <a:fillRef idx="3">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35128" tIns="135128" rIns="135128" bIns="2979928" numCol="1" spcCol="1270" anchor="ctr" anchorCtr="0">
            <a:noAutofit/>
          </a:bodyPr>
          <a:lstStyle/>
          <a:p>
            <a:pPr lvl="0" algn="ctr" defTabSz="844550">
              <a:lnSpc>
                <a:spcPct val="90000"/>
              </a:lnSpc>
              <a:spcBef>
                <a:spcPct val="0"/>
              </a:spcBef>
              <a:spcAft>
                <a:spcPct val="35000"/>
              </a:spcAft>
            </a:pPr>
            <a:r>
              <a:rPr lang="en-US" sz="1900" kern="1200" dirty="0" smtClean="0"/>
              <a:t>Goal-Standards</a:t>
            </a:r>
            <a:endParaRPr lang="en-US" sz="1900" kern="1200" dirty="0"/>
          </a:p>
        </p:txBody>
      </p:sp>
      <p:sp>
        <p:nvSpPr>
          <p:cNvPr id="9" name="Freeform 8"/>
          <p:cNvSpPr/>
          <p:nvPr/>
        </p:nvSpPr>
        <p:spPr>
          <a:xfrm>
            <a:off x="1105892" y="4318364"/>
            <a:ext cx="1383109" cy="691554"/>
          </a:xfrm>
          <a:custGeom>
            <a:avLst/>
            <a:gdLst>
              <a:gd name="connsiteX0" fmla="*/ 0 w 1383109"/>
              <a:gd name="connsiteY0" fmla="*/ 69155 h 691554"/>
              <a:gd name="connsiteX1" fmla="*/ 20255 w 1383109"/>
              <a:gd name="connsiteY1" fmla="*/ 20255 h 691554"/>
              <a:gd name="connsiteX2" fmla="*/ 69155 w 1383109"/>
              <a:gd name="connsiteY2" fmla="*/ 0 h 691554"/>
              <a:gd name="connsiteX3" fmla="*/ 1313954 w 1383109"/>
              <a:gd name="connsiteY3" fmla="*/ 0 h 691554"/>
              <a:gd name="connsiteX4" fmla="*/ 1362854 w 1383109"/>
              <a:gd name="connsiteY4" fmla="*/ 20255 h 691554"/>
              <a:gd name="connsiteX5" fmla="*/ 1383109 w 1383109"/>
              <a:gd name="connsiteY5" fmla="*/ 69155 h 691554"/>
              <a:gd name="connsiteX6" fmla="*/ 1383109 w 1383109"/>
              <a:gd name="connsiteY6" fmla="*/ 622399 h 691554"/>
              <a:gd name="connsiteX7" fmla="*/ 1362854 w 1383109"/>
              <a:gd name="connsiteY7" fmla="*/ 671299 h 691554"/>
              <a:gd name="connsiteX8" fmla="*/ 1313954 w 1383109"/>
              <a:gd name="connsiteY8" fmla="*/ 691554 h 691554"/>
              <a:gd name="connsiteX9" fmla="*/ 69155 w 1383109"/>
              <a:gd name="connsiteY9" fmla="*/ 691554 h 691554"/>
              <a:gd name="connsiteX10" fmla="*/ 20255 w 1383109"/>
              <a:gd name="connsiteY10" fmla="*/ 671299 h 691554"/>
              <a:gd name="connsiteX11" fmla="*/ 0 w 1383109"/>
              <a:gd name="connsiteY11" fmla="*/ 622399 h 691554"/>
              <a:gd name="connsiteX12" fmla="*/ 0 w 1383109"/>
              <a:gd name="connsiteY12" fmla="*/ 69155 h 691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3109" h="691554">
                <a:moveTo>
                  <a:pt x="0" y="69155"/>
                </a:moveTo>
                <a:cubicBezTo>
                  <a:pt x="0" y="50814"/>
                  <a:pt x="7286" y="33224"/>
                  <a:pt x="20255" y="20255"/>
                </a:cubicBezTo>
                <a:cubicBezTo>
                  <a:pt x="33224" y="7286"/>
                  <a:pt x="50814" y="0"/>
                  <a:pt x="69155" y="0"/>
                </a:cubicBezTo>
                <a:lnTo>
                  <a:pt x="1313954" y="0"/>
                </a:lnTo>
                <a:cubicBezTo>
                  <a:pt x="1332295" y="0"/>
                  <a:pt x="1349885" y="7286"/>
                  <a:pt x="1362854" y="20255"/>
                </a:cubicBezTo>
                <a:cubicBezTo>
                  <a:pt x="1375823" y="33224"/>
                  <a:pt x="1383109" y="50814"/>
                  <a:pt x="1383109" y="69155"/>
                </a:cubicBezTo>
                <a:lnTo>
                  <a:pt x="1383109" y="622399"/>
                </a:lnTo>
                <a:cubicBezTo>
                  <a:pt x="1383109" y="640740"/>
                  <a:pt x="1375823" y="658330"/>
                  <a:pt x="1362854" y="671299"/>
                </a:cubicBezTo>
                <a:cubicBezTo>
                  <a:pt x="1349885" y="684268"/>
                  <a:pt x="1332295" y="691554"/>
                  <a:pt x="1313954" y="691554"/>
                </a:cubicBezTo>
                <a:lnTo>
                  <a:pt x="69155" y="691554"/>
                </a:lnTo>
                <a:cubicBezTo>
                  <a:pt x="50814" y="691554"/>
                  <a:pt x="33224" y="684268"/>
                  <a:pt x="20255" y="671299"/>
                </a:cubicBezTo>
                <a:cubicBezTo>
                  <a:pt x="7286" y="658330"/>
                  <a:pt x="0" y="640740"/>
                  <a:pt x="0" y="622399"/>
                </a:cubicBezTo>
                <a:lnTo>
                  <a:pt x="0" y="69155"/>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29780" tIns="29780" rIns="29780" bIns="29780" numCol="1" spcCol="1270" anchor="ctr" anchorCtr="0">
            <a:noAutofit/>
          </a:bodyPr>
          <a:lstStyle/>
          <a:p>
            <a:pPr lvl="0" algn="ctr" defTabSz="666750">
              <a:lnSpc>
                <a:spcPct val="90000"/>
              </a:lnSpc>
              <a:spcBef>
                <a:spcPct val="0"/>
              </a:spcBef>
              <a:spcAft>
                <a:spcPct val="35000"/>
              </a:spcAft>
            </a:pPr>
            <a:r>
              <a:rPr lang="en-US" sz="1500" kern="1200" dirty="0" smtClean="0"/>
              <a:t>SLO Goal</a:t>
            </a:r>
            <a:endParaRPr lang="en-US" sz="1500" kern="1200" dirty="0"/>
          </a:p>
        </p:txBody>
      </p:sp>
      <p:sp>
        <p:nvSpPr>
          <p:cNvPr id="11" name="Freeform 10"/>
          <p:cNvSpPr/>
          <p:nvPr/>
        </p:nvSpPr>
        <p:spPr>
          <a:xfrm rot="18289469">
            <a:off x="2281226" y="4251183"/>
            <a:ext cx="968793" cy="30629"/>
          </a:xfrm>
          <a:custGeom>
            <a:avLst/>
            <a:gdLst>
              <a:gd name="connsiteX0" fmla="*/ 0 w 968793"/>
              <a:gd name="connsiteY0" fmla="*/ 15314 h 30629"/>
              <a:gd name="connsiteX1" fmla="*/ 968793 w 968793"/>
              <a:gd name="connsiteY1" fmla="*/ 15314 h 30629"/>
            </a:gdLst>
            <a:ahLst/>
            <a:cxnLst>
              <a:cxn ang="0">
                <a:pos x="connsiteX0" y="connsiteY0"/>
              </a:cxn>
              <a:cxn ang="0">
                <a:pos x="connsiteX1" y="connsiteY1"/>
              </a:cxn>
            </a:cxnLst>
            <a:rect l="l" t="t" r="r" b="b"/>
            <a:pathLst>
              <a:path w="968793" h="30629">
                <a:moveTo>
                  <a:pt x="0" y="15314"/>
                </a:moveTo>
                <a:lnTo>
                  <a:pt x="968793" y="15314"/>
                </a:lnTo>
              </a:path>
            </a:pathLst>
          </a:custGeom>
          <a:noFill/>
          <a:scene3d>
            <a:camera prst="orthographicFront"/>
            <a:lightRig rig="flat" dir="t"/>
          </a:scene3d>
          <a:sp3d prstMaterial="matte"/>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72876" tIns="-8905" rIns="472877" bIns="-8906"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042245" y="3523076"/>
            <a:ext cx="1383109" cy="691554"/>
          </a:xfrm>
          <a:custGeom>
            <a:avLst/>
            <a:gdLst>
              <a:gd name="connsiteX0" fmla="*/ 0 w 1383109"/>
              <a:gd name="connsiteY0" fmla="*/ 69155 h 691554"/>
              <a:gd name="connsiteX1" fmla="*/ 20255 w 1383109"/>
              <a:gd name="connsiteY1" fmla="*/ 20255 h 691554"/>
              <a:gd name="connsiteX2" fmla="*/ 69155 w 1383109"/>
              <a:gd name="connsiteY2" fmla="*/ 0 h 691554"/>
              <a:gd name="connsiteX3" fmla="*/ 1313954 w 1383109"/>
              <a:gd name="connsiteY3" fmla="*/ 0 h 691554"/>
              <a:gd name="connsiteX4" fmla="*/ 1362854 w 1383109"/>
              <a:gd name="connsiteY4" fmla="*/ 20255 h 691554"/>
              <a:gd name="connsiteX5" fmla="*/ 1383109 w 1383109"/>
              <a:gd name="connsiteY5" fmla="*/ 69155 h 691554"/>
              <a:gd name="connsiteX6" fmla="*/ 1383109 w 1383109"/>
              <a:gd name="connsiteY6" fmla="*/ 622399 h 691554"/>
              <a:gd name="connsiteX7" fmla="*/ 1362854 w 1383109"/>
              <a:gd name="connsiteY7" fmla="*/ 671299 h 691554"/>
              <a:gd name="connsiteX8" fmla="*/ 1313954 w 1383109"/>
              <a:gd name="connsiteY8" fmla="*/ 691554 h 691554"/>
              <a:gd name="connsiteX9" fmla="*/ 69155 w 1383109"/>
              <a:gd name="connsiteY9" fmla="*/ 691554 h 691554"/>
              <a:gd name="connsiteX10" fmla="*/ 20255 w 1383109"/>
              <a:gd name="connsiteY10" fmla="*/ 671299 h 691554"/>
              <a:gd name="connsiteX11" fmla="*/ 0 w 1383109"/>
              <a:gd name="connsiteY11" fmla="*/ 622399 h 691554"/>
              <a:gd name="connsiteX12" fmla="*/ 0 w 1383109"/>
              <a:gd name="connsiteY12" fmla="*/ 69155 h 691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3109" h="691554">
                <a:moveTo>
                  <a:pt x="0" y="69155"/>
                </a:moveTo>
                <a:cubicBezTo>
                  <a:pt x="0" y="50814"/>
                  <a:pt x="7286" y="33224"/>
                  <a:pt x="20255" y="20255"/>
                </a:cubicBezTo>
                <a:cubicBezTo>
                  <a:pt x="33224" y="7286"/>
                  <a:pt x="50814" y="0"/>
                  <a:pt x="69155" y="0"/>
                </a:cubicBezTo>
                <a:lnTo>
                  <a:pt x="1313954" y="0"/>
                </a:lnTo>
                <a:cubicBezTo>
                  <a:pt x="1332295" y="0"/>
                  <a:pt x="1349885" y="7286"/>
                  <a:pt x="1362854" y="20255"/>
                </a:cubicBezTo>
                <a:cubicBezTo>
                  <a:pt x="1375823" y="33224"/>
                  <a:pt x="1383109" y="50814"/>
                  <a:pt x="1383109" y="69155"/>
                </a:cubicBezTo>
                <a:lnTo>
                  <a:pt x="1383109" y="622399"/>
                </a:lnTo>
                <a:cubicBezTo>
                  <a:pt x="1383109" y="640740"/>
                  <a:pt x="1375823" y="658330"/>
                  <a:pt x="1362854" y="671299"/>
                </a:cubicBezTo>
                <a:cubicBezTo>
                  <a:pt x="1349885" y="684268"/>
                  <a:pt x="1332295" y="691554"/>
                  <a:pt x="1313954" y="691554"/>
                </a:cubicBezTo>
                <a:lnTo>
                  <a:pt x="69155" y="691554"/>
                </a:lnTo>
                <a:cubicBezTo>
                  <a:pt x="50814" y="691554"/>
                  <a:pt x="33224" y="684268"/>
                  <a:pt x="20255" y="671299"/>
                </a:cubicBezTo>
                <a:cubicBezTo>
                  <a:pt x="7286" y="658330"/>
                  <a:pt x="0" y="640740"/>
                  <a:pt x="0" y="622399"/>
                </a:cubicBezTo>
                <a:lnTo>
                  <a:pt x="0" y="69155"/>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9780" tIns="29780" rIns="29780" bIns="29780" numCol="1" spcCol="1270" anchor="ctr" anchorCtr="0">
            <a:noAutofit/>
          </a:bodyPr>
          <a:lstStyle/>
          <a:p>
            <a:pPr lvl="0" algn="ctr" defTabSz="666750">
              <a:lnSpc>
                <a:spcPct val="90000"/>
              </a:lnSpc>
              <a:spcBef>
                <a:spcPct val="0"/>
              </a:spcBef>
              <a:spcAft>
                <a:spcPct val="35000"/>
              </a:spcAft>
            </a:pPr>
            <a:r>
              <a:rPr lang="en-US" sz="1500" kern="1200" dirty="0" smtClean="0"/>
              <a:t>Assessment #1a</a:t>
            </a:r>
            <a:endParaRPr lang="en-US" sz="1500" kern="1200" dirty="0"/>
          </a:p>
        </p:txBody>
      </p:sp>
      <p:sp>
        <p:nvSpPr>
          <p:cNvPr id="13" name="Freeform 12"/>
          <p:cNvSpPr/>
          <p:nvPr/>
        </p:nvSpPr>
        <p:spPr>
          <a:xfrm rot="19457599">
            <a:off x="4361315" y="3654717"/>
            <a:ext cx="681321" cy="30629"/>
          </a:xfrm>
          <a:custGeom>
            <a:avLst/>
            <a:gdLst>
              <a:gd name="connsiteX0" fmla="*/ 0 w 681321"/>
              <a:gd name="connsiteY0" fmla="*/ 15314 h 30629"/>
              <a:gd name="connsiteX1" fmla="*/ 681321 w 681321"/>
              <a:gd name="connsiteY1" fmla="*/ 15314 h 30629"/>
            </a:gdLst>
            <a:ahLst/>
            <a:cxnLst>
              <a:cxn ang="0">
                <a:pos x="connsiteX0" y="connsiteY0"/>
              </a:cxn>
              <a:cxn ang="0">
                <a:pos x="connsiteX1" y="connsiteY1"/>
              </a:cxn>
            </a:cxnLst>
            <a:rect l="l" t="t" r="r" b="b"/>
            <a:pathLst>
              <a:path w="681321" h="30629">
                <a:moveTo>
                  <a:pt x="0" y="15314"/>
                </a:moveTo>
                <a:lnTo>
                  <a:pt x="681321" y="15314"/>
                </a:lnTo>
              </a:path>
            </a:pathLst>
          </a:custGeom>
          <a:noFill/>
          <a:scene3d>
            <a:camera prst="orthographicFront"/>
            <a:lightRig rig="flat" dir="t"/>
          </a:scene3d>
          <a:sp3d prstMaterial="matte"/>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36327" tIns="-1718" rIns="336327" bIns="-1720" numCol="1" spcCol="1270" anchor="ctr" anchorCtr="0">
            <a:noAutofit/>
          </a:bodyPr>
          <a:lstStyle/>
          <a:p>
            <a:pPr lvl="0" algn="ctr" defTabSz="222250">
              <a:lnSpc>
                <a:spcPct val="90000"/>
              </a:lnSpc>
              <a:spcBef>
                <a:spcPct val="0"/>
              </a:spcBef>
              <a:spcAft>
                <a:spcPct val="35000"/>
              </a:spcAft>
            </a:pPr>
            <a:endParaRPr lang="en-US" sz="500" kern="1200"/>
          </a:p>
        </p:txBody>
      </p:sp>
      <p:sp>
        <p:nvSpPr>
          <p:cNvPr id="17" name="Freeform 16"/>
          <p:cNvSpPr/>
          <p:nvPr/>
        </p:nvSpPr>
        <p:spPr>
          <a:xfrm>
            <a:off x="2489001" y="4648827"/>
            <a:ext cx="553243" cy="30629"/>
          </a:xfrm>
          <a:custGeom>
            <a:avLst/>
            <a:gdLst>
              <a:gd name="connsiteX0" fmla="*/ 0 w 553243"/>
              <a:gd name="connsiteY0" fmla="*/ 15314 h 30629"/>
              <a:gd name="connsiteX1" fmla="*/ 553243 w 553243"/>
              <a:gd name="connsiteY1" fmla="*/ 15314 h 30629"/>
            </a:gdLst>
            <a:ahLst/>
            <a:cxnLst>
              <a:cxn ang="0">
                <a:pos x="connsiteX0" y="connsiteY0"/>
              </a:cxn>
              <a:cxn ang="0">
                <a:pos x="connsiteX1" y="connsiteY1"/>
              </a:cxn>
            </a:cxnLst>
            <a:rect l="l" t="t" r="r" b="b"/>
            <a:pathLst>
              <a:path w="553243" h="30629">
                <a:moveTo>
                  <a:pt x="0" y="15314"/>
                </a:moveTo>
                <a:lnTo>
                  <a:pt x="553243" y="15314"/>
                </a:lnTo>
              </a:path>
            </a:pathLst>
          </a:custGeom>
          <a:noFill/>
          <a:scene3d>
            <a:camera prst="orthographicFront"/>
            <a:lightRig rig="flat" dir="t"/>
          </a:scene3d>
          <a:sp3d prstMaterial="matte"/>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75491" tIns="1483" rIns="275490" bIns="1484" numCol="1" spcCol="1270" anchor="ctr" anchorCtr="0">
            <a:noAutofit/>
          </a:bodyPr>
          <a:lstStyle/>
          <a:p>
            <a:pPr lvl="0" algn="ctr" defTabSz="222250">
              <a:lnSpc>
                <a:spcPct val="90000"/>
              </a:lnSpc>
              <a:spcBef>
                <a:spcPct val="0"/>
              </a:spcBef>
              <a:spcAft>
                <a:spcPct val="35000"/>
              </a:spcAft>
            </a:pPr>
            <a:endParaRPr lang="en-US" sz="500" kern="1200"/>
          </a:p>
        </p:txBody>
      </p:sp>
      <p:sp>
        <p:nvSpPr>
          <p:cNvPr id="19" name="Freeform 18"/>
          <p:cNvSpPr/>
          <p:nvPr/>
        </p:nvSpPr>
        <p:spPr>
          <a:xfrm rot="3310531">
            <a:off x="2281226" y="5046470"/>
            <a:ext cx="968793" cy="30629"/>
          </a:xfrm>
          <a:custGeom>
            <a:avLst/>
            <a:gdLst>
              <a:gd name="connsiteX0" fmla="*/ 0 w 968793"/>
              <a:gd name="connsiteY0" fmla="*/ 15314 h 30629"/>
              <a:gd name="connsiteX1" fmla="*/ 968793 w 968793"/>
              <a:gd name="connsiteY1" fmla="*/ 15314 h 30629"/>
            </a:gdLst>
            <a:ahLst/>
            <a:cxnLst>
              <a:cxn ang="0">
                <a:pos x="connsiteX0" y="connsiteY0"/>
              </a:cxn>
              <a:cxn ang="0">
                <a:pos x="connsiteX1" y="connsiteY1"/>
              </a:cxn>
            </a:cxnLst>
            <a:rect l="l" t="t" r="r" b="b"/>
            <a:pathLst>
              <a:path w="968793" h="30629">
                <a:moveTo>
                  <a:pt x="0" y="15314"/>
                </a:moveTo>
                <a:lnTo>
                  <a:pt x="968793" y="15314"/>
                </a:lnTo>
              </a:path>
            </a:pathLst>
          </a:custGeom>
          <a:noFill/>
          <a:scene3d>
            <a:camera prst="orthographicFront"/>
            <a:lightRig rig="flat" dir="t"/>
          </a:scene3d>
          <a:sp3d prstMaterial="matte"/>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72878" tIns="-8906" rIns="472875" bIns="-8905"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rot="17938563" flipV="1">
            <a:off x="4058264" y="3552152"/>
            <a:ext cx="1429965" cy="1061881"/>
          </a:xfrm>
          <a:custGeom>
            <a:avLst/>
            <a:gdLst>
              <a:gd name="connsiteX0" fmla="*/ 0 w 681321"/>
              <a:gd name="connsiteY0" fmla="*/ 15314 h 30629"/>
              <a:gd name="connsiteX1" fmla="*/ 681321 w 681321"/>
              <a:gd name="connsiteY1" fmla="*/ 15314 h 30629"/>
            </a:gdLst>
            <a:ahLst/>
            <a:cxnLst>
              <a:cxn ang="0">
                <a:pos x="connsiteX0" y="connsiteY0"/>
              </a:cxn>
              <a:cxn ang="0">
                <a:pos x="connsiteX1" y="connsiteY1"/>
              </a:cxn>
            </a:cxnLst>
            <a:rect l="l" t="t" r="r" b="b"/>
            <a:pathLst>
              <a:path w="681321" h="30629">
                <a:moveTo>
                  <a:pt x="0" y="15314"/>
                </a:moveTo>
                <a:lnTo>
                  <a:pt x="681321" y="15314"/>
                </a:lnTo>
              </a:path>
            </a:pathLst>
          </a:custGeom>
          <a:noFill/>
          <a:scene3d>
            <a:camera prst="orthographicFront"/>
            <a:lightRig rig="flat" dir="t"/>
          </a:scene3d>
          <a:sp3d prstMaterial="matte"/>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36327" tIns="-1718" rIns="336327" bIns="-1720" numCol="1" spcCol="1270" anchor="ctr" anchorCtr="0">
            <a:noAutofit/>
          </a:bodyPr>
          <a:lstStyle/>
          <a:p>
            <a:pPr lvl="0" algn="ctr" defTabSz="222250">
              <a:lnSpc>
                <a:spcPct val="90000"/>
              </a:lnSpc>
              <a:spcBef>
                <a:spcPct val="0"/>
              </a:spcBef>
              <a:spcAft>
                <a:spcPct val="35000"/>
              </a:spcAft>
            </a:pPr>
            <a:endParaRPr lang="en-US" sz="500" kern="1200"/>
          </a:p>
        </p:txBody>
      </p:sp>
      <p:sp>
        <p:nvSpPr>
          <p:cNvPr id="23" name="Freeform 22"/>
          <p:cNvSpPr/>
          <p:nvPr/>
        </p:nvSpPr>
        <p:spPr>
          <a:xfrm rot="17938563" flipV="1">
            <a:off x="3982065" y="4542754"/>
            <a:ext cx="1429965" cy="1061881"/>
          </a:xfrm>
          <a:custGeom>
            <a:avLst/>
            <a:gdLst>
              <a:gd name="connsiteX0" fmla="*/ 0 w 681321"/>
              <a:gd name="connsiteY0" fmla="*/ 15314 h 30629"/>
              <a:gd name="connsiteX1" fmla="*/ 681321 w 681321"/>
              <a:gd name="connsiteY1" fmla="*/ 15314 h 30629"/>
            </a:gdLst>
            <a:ahLst/>
            <a:cxnLst>
              <a:cxn ang="0">
                <a:pos x="connsiteX0" y="connsiteY0"/>
              </a:cxn>
              <a:cxn ang="0">
                <a:pos x="connsiteX1" y="connsiteY1"/>
              </a:cxn>
            </a:cxnLst>
            <a:rect l="l" t="t" r="r" b="b"/>
            <a:pathLst>
              <a:path w="681321" h="30629">
                <a:moveTo>
                  <a:pt x="0" y="15314"/>
                </a:moveTo>
                <a:lnTo>
                  <a:pt x="681321" y="15314"/>
                </a:lnTo>
              </a:path>
            </a:pathLst>
          </a:custGeom>
          <a:noFill/>
          <a:scene3d>
            <a:camera prst="orthographicFront"/>
            <a:lightRig rig="flat" dir="t"/>
          </a:scene3d>
          <a:sp3d prstMaterial="matte"/>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36327" tIns="-1718" rIns="336327" bIns="-1720" numCol="1" spcCol="1270" anchor="ctr" anchorCtr="0">
            <a:noAutofit/>
          </a:bodyPr>
          <a:lstStyle/>
          <a:p>
            <a:pPr lvl="0" algn="ctr" defTabSz="222250">
              <a:lnSpc>
                <a:spcPct val="90000"/>
              </a:lnSpc>
              <a:spcBef>
                <a:spcPct val="0"/>
              </a:spcBef>
              <a:spcAft>
                <a:spcPct val="35000"/>
              </a:spcAft>
            </a:pPr>
            <a:endParaRPr lang="en-US" sz="500" kern="1200"/>
          </a:p>
        </p:txBody>
      </p:sp>
      <p:sp>
        <p:nvSpPr>
          <p:cNvPr id="14" name="Freeform 13"/>
          <p:cNvSpPr/>
          <p:nvPr/>
        </p:nvSpPr>
        <p:spPr>
          <a:xfrm>
            <a:off x="4978598" y="3125432"/>
            <a:ext cx="1383109" cy="691554"/>
          </a:xfrm>
          <a:custGeom>
            <a:avLst/>
            <a:gdLst>
              <a:gd name="connsiteX0" fmla="*/ 0 w 1383109"/>
              <a:gd name="connsiteY0" fmla="*/ 69155 h 691554"/>
              <a:gd name="connsiteX1" fmla="*/ 20255 w 1383109"/>
              <a:gd name="connsiteY1" fmla="*/ 20255 h 691554"/>
              <a:gd name="connsiteX2" fmla="*/ 69155 w 1383109"/>
              <a:gd name="connsiteY2" fmla="*/ 0 h 691554"/>
              <a:gd name="connsiteX3" fmla="*/ 1313954 w 1383109"/>
              <a:gd name="connsiteY3" fmla="*/ 0 h 691554"/>
              <a:gd name="connsiteX4" fmla="*/ 1362854 w 1383109"/>
              <a:gd name="connsiteY4" fmla="*/ 20255 h 691554"/>
              <a:gd name="connsiteX5" fmla="*/ 1383109 w 1383109"/>
              <a:gd name="connsiteY5" fmla="*/ 69155 h 691554"/>
              <a:gd name="connsiteX6" fmla="*/ 1383109 w 1383109"/>
              <a:gd name="connsiteY6" fmla="*/ 622399 h 691554"/>
              <a:gd name="connsiteX7" fmla="*/ 1362854 w 1383109"/>
              <a:gd name="connsiteY7" fmla="*/ 671299 h 691554"/>
              <a:gd name="connsiteX8" fmla="*/ 1313954 w 1383109"/>
              <a:gd name="connsiteY8" fmla="*/ 691554 h 691554"/>
              <a:gd name="connsiteX9" fmla="*/ 69155 w 1383109"/>
              <a:gd name="connsiteY9" fmla="*/ 691554 h 691554"/>
              <a:gd name="connsiteX10" fmla="*/ 20255 w 1383109"/>
              <a:gd name="connsiteY10" fmla="*/ 671299 h 691554"/>
              <a:gd name="connsiteX11" fmla="*/ 0 w 1383109"/>
              <a:gd name="connsiteY11" fmla="*/ 622399 h 691554"/>
              <a:gd name="connsiteX12" fmla="*/ 0 w 1383109"/>
              <a:gd name="connsiteY12" fmla="*/ 69155 h 691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3109" h="691554">
                <a:moveTo>
                  <a:pt x="0" y="69155"/>
                </a:moveTo>
                <a:cubicBezTo>
                  <a:pt x="0" y="50814"/>
                  <a:pt x="7286" y="33224"/>
                  <a:pt x="20255" y="20255"/>
                </a:cubicBezTo>
                <a:cubicBezTo>
                  <a:pt x="33224" y="7286"/>
                  <a:pt x="50814" y="0"/>
                  <a:pt x="69155" y="0"/>
                </a:cubicBezTo>
                <a:lnTo>
                  <a:pt x="1313954" y="0"/>
                </a:lnTo>
                <a:cubicBezTo>
                  <a:pt x="1332295" y="0"/>
                  <a:pt x="1349885" y="7286"/>
                  <a:pt x="1362854" y="20255"/>
                </a:cubicBezTo>
                <a:cubicBezTo>
                  <a:pt x="1375823" y="33224"/>
                  <a:pt x="1383109" y="50814"/>
                  <a:pt x="1383109" y="69155"/>
                </a:cubicBezTo>
                <a:lnTo>
                  <a:pt x="1383109" y="622399"/>
                </a:lnTo>
                <a:cubicBezTo>
                  <a:pt x="1383109" y="640740"/>
                  <a:pt x="1375823" y="658330"/>
                  <a:pt x="1362854" y="671299"/>
                </a:cubicBezTo>
                <a:cubicBezTo>
                  <a:pt x="1349885" y="684268"/>
                  <a:pt x="1332295" y="691554"/>
                  <a:pt x="1313954" y="691554"/>
                </a:cubicBezTo>
                <a:lnTo>
                  <a:pt x="69155" y="691554"/>
                </a:lnTo>
                <a:cubicBezTo>
                  <a:pt x="50814" y="691554"/>
                  <a:pt x="33224" y="684268"/>
                  <a:pt x="20255" y="671299"/>
                </a:cubicBezTo>
                <a:cubicBezTo>
                  <a:pt x="7286" y="658330"/>
                  <a:pt x="0" y="640740"/>
                  <a:pt x="0" y="622399"/>
                </a:cubicBezTo>
                <a:lnTo>
                  <a:pt x="0" y="69155"/>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9780" tIns="29780" rIns="29780" bIns="29780" numCol="1" spcCol="1270" anchor="ctr" anchorCtr="0">
            <a:noAutofit/>
          </a:bodyPr>
          <a:lstStyle/>
          <a:p>
            <a:pPr lvl="0" algn="ctr" defTabSz="666750">
              <a:lnSpc>
                <a:spcPct val="90000"/>
              </a:lnSpc>
              <a:spcBef>
                <a:spcPct val="0"/>
              </a:spcBef>
              <a:spcAft>
                <a:spcPct val="35000"/>
              </a:spcAft>
            </a:pPr>
            <a:r>
              <a:rPr lang="en-US" sz="1500" kern="1200" dirty="0" smtClean="0"/>
              <a:t>Indicator #1</a:t>
            </a:r>
            <a:endParaRPr lang="en-US" sz="1500" kern="1200" dirty="0"/>
          </a:p>
        </p:txBody>
      </p:sp>
      <p:sp>
        <p:nvSpPr>
          <p:cNvPr id="16" name="Freeform 15"/>
          <p:cNvSpPr/>
          <p:nvPr/>
        </p:nvSpPr>
        <p:spPr>
          <a:xfrm>
            <a:off x="4978598" y="3920720"/>
            <a:ext cx="1383109" cy="691554"/>
          </a:xfrm>
          <a:custGeom>
            <a:avLst/>
            <a:gdLst>
              <a:gd name="connsiteX0" fmla="*/ 0 w 1383109"/>
              <a:gd name="connsiteY0" fmla="*/ 69155 h 691554"/>
              <a:gd name="connsiteX1" fmla="*/ 20255 w 1383109"/>
              <a:gd name="connsiteY1" fmla="*/ 20255 h 691554"/>
              <a:gd name="connsiteX2" fmla="*/ 69155 w 1383109"/>
              <a:gd name="connsiteY2" fmla="*/ 0 h 691554"/>
              <a:gd name="connsiteX3" fmla="*/ 1313954 w 1383109"/>
              <a:gd name="connsiteY3" fmla="*/ 0 h 691554"/>
              <a:gd name="connsiteX4" fmla="*/ 1362854 w 1383109"/>
              <a:gd name="connsiteY4" fmla="*/ 20255 h 691554"/>
              <a:gd name="connsiteX5" fmla="*/ 1383109 w 1383109"/>
              <a:gd name="connsiteY5" fmla="*/ 69155 h 691554"/>
              <a:gd name="connsiteX6" fmla="*/ 1383109 w 1383109"/>
              <a:gd name="connsiteY6" fmla="*/ 622399 h 691554"/>
              <a:gd name="connsiteX7" fmla="*/ 1362854 w 1383109"/>
              <a:gd name="connsiteY7" fmla="*/ 671299 h 691554"/>
              <a:gd name="connsiteX8" fmla="*/ 1313954 w 1383109"/>
              <a:gd name="connsiteY8" fmla="*/ 691554 h 691554"/>
              <a:gd name="connsiteX9" fmla="*/ 69155 w 1383109"/>
              <a:gd name="connsiteY9" fmla="*/ 691554 h 691554"/>
              <a:gd name="connsiteX10" fmla="*/ 20255 w 1383109"/>
              <a:gd name="connsiteY10" fmla="*/ 671299 h 691554"/>
              <a:gd name="connsiteX11" fmla="*/ 0 w 1383109"/>
              <a:gd name="connsiteY11" fmla="*/ 622399 h 691554"/>
              <a:gd name="connsiteX12" fmla="*/ 0 w 1383109"/>
              <a:gd name="connsiteY12" fmla="*/ 69155 h 691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3109" h="691554">
                <a:moveTo>
                  <a:pt x="0" y="69155"/>
                </a:moveTo>
                <a:cubicBezTo>
                  <a:pt x="0" y="50814"/>
                  <a:pt x="7286" y="33224"/>
                  <a:pt x="20255" y="20255"/>
                </a:cubicBezTo>
                <a:cubicBezTo>
                  <a:pt x="33224" y="7286"/>
                  <a:pt x="50814" y="0"/>
                  <a:pt x="69155" y="0"/>
                </a:cubicBezTo>
                <a:lnTo>
                  <a:pt x="1313954" y="0"/>
                </a:lnTo>
                <a:cubicBezTo>
                  <a:pt x="1332295" y="0"/>
                  <a:pt x="1349885" y="7286"/>
                  <a:pt x="1362854" y="20255"/>
                </a:cubicBezTo>
                <a:cubicBezTo>
                  <a:pt x="1375823" y="33224"/>
                  <a:pt x="1383109" y="50814"/>
                  <a:pt x="1383109" y="69155"/>
                </a:cubicBezTo>
                <a:lnTo>
                  <a:pt x="1383109" y="622399"/>
                </a:lnTo>
                <a:cubicBezTo>
                  <a:pt x="1383109" y="640740"/>
                  <a:pt x="1375823" y="658330"/>
                  <a:pt x="1362854" y="671299"/>
                </a:cubicBezTo>
                <a:cubicBezTo>
                  <a:pt x="1349885" y="684268"/>
                  <a:pt x="1332295" y="691554"/>
                  <a:pt x="1313954" y="691554"/>
                </a:cubicBezTo>
                <a:lnTo>
                  <a:pt x="69155" y="691554"/>
                </a:lnTo>
                <a:cubicBezTo>
                  <a:pt x="50814" y="691554"/>
                  <a:pt x="33224" y="684268"/>
                  <a:pt x="20255" y="671299"/>
                </a:cubicBezTo>
                <a:cubicBezTo>
                  <a:pt x="7286" y="658330"/>
                  <a:pt x="0" y="640740"/>
                  <a:pt x="0" y="622399"/>
                </a:cubicBezTo>
                <a:lnTo>
                  <a:pt x="0" y="69155"/>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9780" tIns="29780" rIns="29780" bIns="29780" numCol="1" spcCol="1270" anchor="ctr" anchorCtr="0">
            <a:noAutofit/>
          </a:bodyPr>
          <a:lstStyle/>
          <a:p>
            <a:pPr lvl="0" algn="ctr" defTabSz="666750">
              <a:lnSpc>
                <a:spcPct val="90000"/>
              </a:lnSpc>
              <a:spcBef>
                <a:spcPct val="0"/>
              </a:spcBef>
              <a:spcAft>
                <a:spcPct val="35000"/>
              </a:spcAft>
            </a:pPr>
            <a:r>
              <a:rPr lang="en-US" sz="1500" kern="1200" dirty="0" smtClean="0"/>
              <a:t>Indicator #2</a:t>
            </a:r>
            <a:endParaRPr lang="en-US" sz="1500" kern="1200" dirty="0"/>
          </a:p>
        </p:txBody>
      </p:sp>
      <p:sp>
        <p:nvSpPr>
          <p:cNvPr id="18" name="Freeform 17"/>
          <p:cNvSpPr/>
          <p:nvPr/>
        </p:nvSpPr>
        <p:spPr>
          <a:xfrm>
            <a:off x="3042245" y="4318364"/>
            <a:ext cx="1383109" cy="691554"/>
          </a:xfrm>
          <a:custGeom>
            <a:avLst/>
            <a:gdLst>
              <a:gd name="connsiteX0" fmla="*/ 0 w 1383109"/>
              <a:gd name="connsiteY0" fmla="*/ 69155 h 691554"/>
              <a:gd name="connsiteX1" fmla="*/ 20255 w 1383109"/>
              <a:gd name="connsiteY1" fmla="*/ 20255 h 691554"/>
              <a:gd name="connsiteX2" fmla="*/ 69155 w 1383109"/>
              <a:gd name="connsiteY2" fmla="*/ 0 h 691554"/>
              <a:gd name="connsiteX3" fmla="*/ 1313954 w 1383109"/>
              <a:gd name="connsiteY3" fmla="*/ 0 h 691554"/>
              <a:gd name="connsiteX4" fmla="*/ 1362854 w 1383109"/>
              <a:gd name="connsiteY4" fmla="*/ 20255 h 691554"/>
              <a:gd name="connsiteX5" fmla="*/ 1383109 w 1383109"/>
              <a:gd name="connsiteY5" fmla="*/ 69155 h 691554"/>
              <a:gd name="connsiteX6" fmla="*/ 1383109 w 1383109"/>
              <a:gd name="connsiteY6" fmla="*/ 622399 h 691554"/>
              <a:gd name="connsiteX7" fmla="*/ 1362854 w 1383109"/>
              <a:gd name="connsiteY7" fmla="*/ 671299 h 691554"/>
              <a:gd name="connsiteX8" fmla="*/ 1313954 w 1383109"/>
              <a:gd name="connsiteY8" fmla="*/ 691554 h 691554"/>
              <a:gd name="connsiteX9" fmla="*/ 69155 w 1383109"/>
              <a:gd name="connsiteY9" fmla="*/ 691554 h 691554"/>
              <a:gd name="connsiteX10" fmla="*/ 20255 w 1383109"/>
              <a:gd name="connsiteY10" fmla="*/ 671299 h 691554"/>
              <a:gd name="connsiteX11" fmla="*/ 0 w 1383109"/>
              <a:gd name="connsiteY11" fmla="*/ 622399 h 691554"/>
              <a:gd name="connsiteX12" fmla="*/ 0 w 1383109"/>
              <a:gd name="connsiteY12" fmla="*/ 69155 h 691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3109" h="691554">
                <a:moveTo>
                  <a:pt x="0" y="69155"/>
                </a:moveTo>
                <a:cubicBezTo>
                  <a:pt x="0" y="50814"/>
                  <a:pt x="7286" y="33224"/>
                  <a:pt x="20255" y="20255"/>
                </a:cubicBezTo>
                <a:cubicBezTo>
                  <a:pt x="33224" y="7286"/>
                  <a:pt x="50814" y="0"/>
                  <a:pt x="69155" y="0"/>
                </a:cubicBezTo>
                <a:lnTo>
                  <a:pt x="1313954" y="0"/>
                </a:lnTo>
                <a:cubicBezTo>
                  <a:pt x="1332295" y="0"/>
                  <a:pt x="1349885" y="7286"/>
                  <a:pt x="1362854" y="20255"/>
                </a:cubicBezTo>
                <a:cubicBezTo>
                  <a:pt x="1375823" y="33224"/>
                  <a:pt x="1383109" y="50814"/>
                  <a:pt x="1383109" y="69155"/>
                </a:cubicBezTo>
                <a:lnTo>
                  <a:pt x="1383109" y="622399"/>
                </a:lnTo>
                <a:cubicBezTo>
                  <a:pt x="1383109" y="640740"/>
                  <a:pt x="1375823" y="658330"/>
                  <a:pt x="1362854" y="671299"/>
                </a:cubicBezTo>
                <a:cubicBezTo>
                  <a:pt x="1349885" y="684268"/>
                  <a:pt x="1332295" y="691554"/>
                  <a:pt x="1313954" y="691554"/>
                </a:cubicBezTo>
                <a:lnTo>
                  <a:pt x="69155" y="691554"/>
                </a:lnTo>
                <a:cubicBezTo>
                  <a:pt x="50814" y="691554"/>
                  <a:pt x="33224" y="684268"/>
                  <a:pt x="20255" y="671299"/>
                </a:cubicBezTo>
                <a:cubicBezTo>
                  <a:pt x="7286" y="658330"/>
                  <a:pt x="0" y="640740"/>
                  <a:pt x="0" y="622399"/>
                </a:cubicBezTo>
                <a:lnTo>
                  <a:pt x="0" y="69155"/>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9780" tIns="29780" rIns="29780" bIns="29780" numCol="1" spcCol="1270" anchor="ctr" anchorCtr="0">
            <a:noAutofit/>
          </a:bodyPr>
          <a:lstStyle/>
          <a:p>
            <a:pPr lvl="0" algn="ctr" defTabSz="666750">
              <a:lnSpc>
                <a:spcPct val="90000"/>
              </a:lnSpc>
              <a:spcBef>
                <a:spcPct val="0"/>
              </a:spcBef>
              <a:spcAft>
                <a:spcPct val="35000"/>
              </a:spcAft>
            </a:pPr>
            <a:r>
              <a:rPr lang="en-US" sz="1500" kern="1200" dirty="0" smtClean="0"/>
              <a:t>Assessment #1b</a:t>
            </a:r>
            <a:endParaRPr lang="en-US" sz="1500" kern="1200" dirty="0"/>
          </a:p>
        </p:txBody>
      </p:sp>
      <p:sp>
        <p:nvSpPr>
          <p:cNvPr id="20" name="Freeform 19"/>
          <p:cNvSpPr/>
          <p:nvPr/>
        </p:nvSpPr>
        <p:spPr>
          <a:xfrm>
            <a:off x="3042245" y="5113652"/>
            <a:ext cx="1383109" cy="691554"/>
          </a:xfrm>
          <a:custGeom>
            <a:avLst/>
            <a:gdLst>
              <a:gd name="connsiteX0" fmla="*/ 0 w 1383109"/>
              <a:gd name="connsiteY0" fmla="*/ 69155 h 691554"/>
              <a:gd name="connsiteX1" fmla="*/ 20255 w 1383109"/>
              <a:gd name="connsiteY1" fmla="*/ 20255 h 691554"/>
              <a:gd name="connsiteX2" fmla="*/ 69155 w 1383109"/>
              <a:gd name="connsiteY2" fmla="*/ 0 h 691554"/>
              <a:gd name="connsiteX3" fmla="*/ 1313954 w 1383109"/>
              <a:gd name="connsiteY3" fmla="*/ 0 h 691554"/>
              <a:gd name="connsiteX4" fmla="*/ 1362854 w 1383109"/>
              <a:gd name="connsiteY4" fmla="*/ 20255 h 691554"/>
              <a:gd name="connsiteX5" fmla="*/ 1383109 w 1383109"/>
              <a:gd name="connsiteY5" fmla="*/ 69155 h 691554"/>
              <a:gd name="connsiteX6" fmla="*/ 1383109 w 1383109"/>
              <a:gd name="connsiteY6" fmla="*/ 622399 h 691554"/>
              <a:gd name="connsiteX7" fmla="*/ 1362854 w 1383109"/>
              <a:gd name="connsiteY7" fmla="*/ 671299 h 691554"/>
              <a:gd name="connsiteX8" fmla="*/ 1313954 w 1383109"/>
              <a:gd name="connsiteY8" fmla="*/ 691554 h 691554"/>
              <a:gd name="connsiteX9" fmla="*/ 69155 w 1383109"/>
              <a:gd name="connsiteY9" fmla="*/ 691554 h 691554"/>
              <a:gd name="connsiteX10" fmla="*/ 20255 w 1383109"/>
              <a:gd name="connsiteY10" fmla="*/ 671299 h 691554"/>
              <a:gd name="connsiteX11" fmla="*/ 0 w 1383109"/>
              <a:gd name="connsiteY11" fmla="*/ 622399 h 691554"/>
              <a:gd name="connsiteX12" fmla="*/ 0 w 1383109"/>
              <a:gd name="connsiteY12" fmla="*/ 69155 h 691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3109" h="691554">
                <a:moveTo>
                  <a:pt x="0" y="69155"/>
                </a:moveTo>
                <a:cubicBezTo>
                  <a:pt x="0" y="50814"/>
                  <a:pt x="7286" y="33224"/>
                  <a:pt x="20255" y="20255"/>
                </a:cubicBezTo>
                <a:cubicBezTo>
                  <a:pt x="33224" y="7286"/>
                  <a:pt x="50814" y="0"/>
                  <a:pt x="69155" y="0"/>
                </a:cubicBezTo>
                <a:lnTo>
                  <a:pt x="1313954" y="0"/>
                </a:lnTo>
                <a:cubicBezTo>
                  <a:pt x="1332295" y="0"/>
                  <a:pt x="1349885" y="7286"/>
                  <a:pt x="1362854" y="20255"/>
                </a:cubicBezTo>
                <a:cubicBezTo>
                  <a:pt x="1375823" y="33224"/>
                  <a:pt x="1383109" y="50814"/>
                  <a:pt x="1383109" y="69155"/>
                </a:cubicBezTo>
                <a:lnTo>
                  <a:pt x="1383109" y="622399"/>
                </a:lnTo>
                <a:cubicBezTo>
                  <a:pt x="1383109" y="640740"/>
                  <a:pt x="1375823" y="658330"/>
                  <a:pt x="1362854" y="671299"/>
                </a:cubicBezTo>
                <a:cubicBezTo>
                  <a:pt x="1349885" y="684268"/>
                  <a:pt x="1332295" y="691554"/>
                  <a:pt x="1313954" y="691554"/>
                </a:cubicBezTo>
                <a:lnTo>
                  <a:pt x="69155" y="691554"/>
                </a:lnTo>
                <a:cubicBezTo>
                  <a:pt x="50814" y="691554"/>
                  <a:pt x="33224" y="684268"/>
                  <a:pt x="20255" y="671299"/>
                </a:cubicBezTo>
                <a:cubicBezTo>
                  <a:pt x="7286" y="658330"/>
                  <a:pt x="0" y="640740"/>
                  <a:pt x="0" y="622399"/>
                </a:cubicBezTo>
                <a:lnTo>
                  <a:pt x="0" y="69155"/>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9780" tIns="29780" rIns="29780" bIns="29780" numCol="1" spcCol="1270" anchor="ctr" anchorCtr="0">
            <a:noAutofit/>
          </a:bodyPr>
          <a:lstStyle/>
          <a:p>
            <a:pPr lvl="0" algn="ctr" defTabSz="666750">
              <a:lnSpc>
                <a:spcPct val="90000"/>
              </a:lnSpc>
              <a:spcBef>
                <a:spcPct val="0"/>
              </a:spcBef>
              <a:spcAft>
                <a:spcPct val="35000"/>
              </a:spcAft>
            </a:pPr>
            <a:r>
              <a:rPr lang="en-US" sz="1500" kern="1200" dirty="0" smtClean="0"/>
              <a:t>Assessment #2</a:t>
            </a:r>
            <a:endParaRPr lang="en-US" sz="1500" kern="1200" dirty="0"/>
          </a:p>
        </p:txBody>
      </p:sp>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nvSpPr>
        <p:spPr>
          <a:xfrm>
            <a:off x="1295400" y="2362200"/>
            <a:ext cx="6400800" cy="3810000"/>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  </a:t>
            </a:r>
            <a:endParaRPr lang="en-US" dirty="0"/>
          </a:p>
        </p:txBody>
      </p:sp>
      <p:sp>
        <p:nvSpPr>
          <p:cNvPr id="6" name="Rectangle 5"/>
          <p:cNvSpPr/>
          <p:nvPr/>
        </p:nvSpPr>
        <p:spPr>
          <a:xfrm>
            <a:off x="3505200" y="1007533"/>
            <a:ext cx="5638800" cy="5632311"/>
          </a:xfrm>
          <a:prstGeom prst="rect">
            <a:avLst/>
          </a:prstGeom>
        </p:spPr>
        <p:txBody>
          <a:bodyPr wrap="square">
            <a:spAutoFit/>
          </a:bodyPr>
          <a:lstStyle/>
          <a:p>
            <a:pPr>
              <a:buNone/>
            </a:pPr>
            <a:r>
              <a:rPr lang="en-US" sz="2400" b="1" dirty="0" smtClean="0">
                <a:solidFill>
                  <a:schemeClr val="bg1"/>
                </a:solidFill>
                <a:latin typeface="Calibri" pitchFamily="34" charset="0"/>
                <a:cs typeface="Calibri" pitchFamily="34" charset="0"/>
              </a:rPr>
              <a:t>SLOs </a:t>
            </a:r>
            <a:r>
              <a:rPr lang="en-US" sz="2400" b="1" i="1" dirty="0" smtClean="0">
                <a:solidFill>
                  <a:srgbClr val="FFFF00"/>
                </a:solidFill>
                <a:latin typeface="Calibri" pitchFamily="34" charset="0"/>
                <a:cs typeface="Calibri" pitchFamily="34" charset="0"/>
              </a:rPr>
              <a:t>should</a:t>
            </a:r>
            <a:r>
              <a:rPr lang="en-US" sz="2400" b="1" dirty="0" smtClean="0">
                <a:solidFill>
                  <a:schemeClr val="bg1"/>
                </a:solidFill>
                <a:latin typeface="Calibri" pitchFamily="34" charset="0"/>
                <a:cs typeface="Calibri" pitchFamily="34" charset="0"/>
              </a:rPr>
              <a:t>:</a:t>
            </a:r>
          </a:p>
          <a:p>
            <a:pPr marL="731520" lvl="1" indent="-457200">
              <a:buClrTx/>
              <a:buSzPct val="100000"/>
              <a:buFont typeface="+mj-lt"/>
              <a:buAutoNum type="arabicPeriod"/>
            </a:pPr>
            <a:r>
              <a:rPr lang="en-US" sz="2400" dirty="0" smtClean="0">
                <a:solidFill>
                  <a:schemeClr val="bg1"/>
                </a:solidFill>
                <a:latin typeface="Calibri" pitchFamily="34" charset="0"/>
                <a:cs typeface="Calibri" pitchFamily="34" charset="0"/>
              </a:rPr>
              <a:t>Represent the diversity of students and courses/content areas taught.</a:t>
            </a:r>
          </a:p>
          <a:p>
            <a:pPr marL="731520" lvl="1" indent="-457200">
              <a:buClrTx/>
              <a:buSzPct val="100000"/>
              <a:buFont typeface="+mj-lt"/>
              <a:buAutoNum type="arabicPeriod"/>
            </a:pPr>
            <a:r>
              <a:rPr lang="en-US" sz="2400" dirty="0" smtClean="0">
                <a:solidFill>
                  <a:schemeClr val="bg1"/>
                </a:solidFill>
                <a:latin typeface="Calibri" pitchFamily="34" charset="0"/>
                <a:cs typeface="Calibri" pitchFamily="34" charset="0"/>
              </a:rPr>
              <a:t>Align to a set of approved indicators/targets related to  selected academic content standards.</a:t>
            </a:r>
          </a:p>
          <a:p>
            <a:pPr marL="731520" lvl="1" indent="-457200">
              <a:buClrTx/>
              <a:buSzPct val="100000"/>
              <a:buFont typeface="+mj-lt"/>
              <a:buAutoNum type="arabicPeriod"/>
            </a:pPr>
            <a:r>
              <a:rPr lang="en-US" sz="2400" dirty="0" smtClean="0">
                <a:solidFill>
                  <a:schemeClr val="bg1"/>
                </a:solidFill>
                <a:latin typeface="Calibri" pitchFamily="34" charset="0"/>
                <a:cs typeface="Calibri" pitchFamily="34" charset="0"/>
              </a:rPr>
              <a:t>Be based upon two time-bound events/data collection periods and/or performance defined levels of “mastery”.</a:t>
            </a:r>
          </a:p>
          <a:p>
            <a:pPr marL="731520" lvl="1" indent="-457200">
              <a:buClrTx/>
              <a:buSzPct val="100000"/>
              <a:buFont typeface="+mj-lt"/>
              <a:buAutoNum type="arabicPeriod"/>
            </a:pPr>
            <a:r>
              <a:rPr lang="en-US" sz="2400" dirty="0" smtClean="0">
                <a:solidFill>
                  <a:schemeClr val="bg1"/>
                </a:solidFill>
                <a:latin typeface="Calibri" pitchFamily="34" charset="0"/>
                <a:cs typeface="Calibri" pitchFamily="34" charset="0"/>
              </a:rPr>
              <a:t>Be supported by verifiable data that can be collected and scored in a standardized manner.</a:t>
            </a:r>
          </a:p>
          <a:p>
            <a:pPr marL="731520" lvl="1" indent="-457200">
              <a:buClrTx/>
              <a:buSzPct val="100000"/>
              <a:buFont typeface="+mj-lt"/>
              <a:buAutoNum type="arabicPeriod"/>
            </a:pPr>
            <a:r>
              <a:rPr lang="en-US" sz="2400" dirty="0" smtClean="0">
                <a:solidFill>
                  <a:schemeClr val="bg1"/>
                </a:solidFill>
                <a:latin typeface="Calibri" pitchFamily="34" charset="0"/>
                <a:cs typeface="Calibri" pitchFamily="34" charset="0"/>
              </a:rPr>
              <a:t>Include a set of independent performance measures.</a:t>
            </a:r>
          </a:p>
        </p:txBody>
      </p:sp>
      <p:sp>
        <p:nvSpPr>
          <p:cNvPr id="7" name="Title 1"/>
          <p:cNvSpPr txBox="1">
            <a:spLocks/>
          </p:cNvSpPr>
          <p:nvPr/>
        </p:nvSpPr>
        <p:spPr>
          <a:xfrm>
            <a:off x="2057400" y="228600"/>
            <a:ext cx="6324600" cy="762000"/>
          </a:xfrm>
          <a:prstGeom prst="rect">
            <a:avLst/>
          </a:prstGeom>
          <a:ln>
            <a:solidFill>
              <a:schemeClr val="bg1"/>
            </a:solidFill>
          </a:ln>
        </p:spPr>
        <p:txBody>
          <a:bodyPr anchor="ctr" anchorCtr="0">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bg1"/>
                </a:solidFill>
                <a:effectLst/>
                <a:uLnTx/>
                <a:uFillTx/>
                <a:latin typeface="+mj-lt"/>
                <a:ea typeface="+mj-ea"/>
                <a:cs typeface="+mj-cs"/>
              </a:rPr>
              <a:t>SLO Process Criteria</a:t>
            </a:r>
            <a:endParaRPr kumimoji="0" lang="en-US" sz="3200" b="0" i="0" u="none" strike="noStrike" kern="0" cap="none" spc="0" normalizeH="0" baseline="0" noProof="0" dirty="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20973439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685800" y="304800"/>
            <a:ext cx="6477000" cy="914400"/>
          </a:xfrm>
          <a:prstGeom prst="rect">
            <a:avLst/>
          </a:prstGeom>
          <a:ln>
            <a:solidFill>
              <a:schemeClr val="bg1"/>
            </a:solidFill>
          </a:ln>
        </p:spPr>
        <p:txBody>
          <a:bodyPr>
            <a:normAutofit fontScale="92500" lnSpcReduction="100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bg1"/>
                </a:solidFill>
                <a:effectLst/>
                <a:uLnTx/>
                <a:uFillTx/>
                <a:latin typeface="+mj-lt"/>
                <a:ea typeface="+mj-ea"/>
                <a:cs typeface="+mj-cs"/>
              </a:rPr>
              <a:t>SLO Process Steps</a:t>
            </a:r>
            <a:r>
              <a:rPr lang="en-US" sz="3200" kern="0" dirty="0" smtClean="0">
                <a:solidFill>
                  <a:schemeClr val="bg1"/>
                </a:solidFill>
                <a:latin typeface="+mj-lt"/>
                <a:ea typeface="+mj-ea"/>
                <a:cs typeface="+mj-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dirty="0" smtClean="0">
                <a:solidFill>
                  <a:schemeClr val="bg1"/>
                </a:solidFill>
                <a:latin typeface="+mj-lt"/>
                <a:ea typeface="+mj-ea"/>
                <a:cs typeface="+mj-cs"/>
              </a:rPr>
              <a:t>Teacher</a:t>
            </a:r>
            <a:endParaRPr kumimoji="0" lang="en-US" sz="3200" b="0" i="0" u="none" strike="noStrike" kern="0" cap="none" spc="0" normalizeH="0" baseline="0" noProof="0" dirty="0">
              <a:ln>
                <a:noFill/>
              </a:ln>
              <a:solidFill>
                <a:schemeClr val="bg1"/>
              </a:solidFill>
              <a:effectLst/>
              <a:uLnTx/>
              <a:uFillTx/>
              <a:latin typeface="+mj-lt"/>
              <a:ea typeface="+mj-ea"/>
              <a:cs typeface="+mj-cs"/>
            </a:endParaRPr>
          </a:p>
        </p:txBody>
      </p:sp>
      <p:sp>
        <p:nvSpPr>
          <p:cNvPr id="11" name="TextBox 10"/>
          <p:cNvSpPr txBox="1"/>
          <p:nvPr/>
        </p:nvSpPr>
        <p:spPr>
          <a:xfrm>
            <a:off x="1257300" y="1219200"/>
            <a:ext cx="5448300" cy="5262979"/>
          </a:xfrm>
          <a:prstGeom prst="rect">
            <a:avLst/>
          </a:prstGeom>
          <a:noFill/>
        </p:spPr>
        <p:txBody>
          <a:bodyPr wrap="square" rtlCol="0">
            <a:spAutoFit/>
          </a:bodyPr>
          <a:lstStyle/>
          <a:p>
            <a:pPr marL="342900" indent="-342900">
              <a:buFont typeface="+mj-lt"/>
              <a:buAutoNum type="arabicPeriod"/>
            </a:pPr>
            <a:r>
              <a:rPr lang="en-US" sz="2800" b="1" dirty="0" smtClean="0">
                <a:solidFill>
                  <a:schemeClr val="bg1"/>
                </a:solidFill>
              </a:rPr>
              <a:t>Identify subject and students</a:t>
            </a:r>
          </a:p>
          <a:p>
            <a:pPr marL="342900" indent="-342900">
              <a:buFont typeface="+mj-lt"/>
              <a:buAutoNum type="arabicPeriod"/>
            </a:pPr>
            <a:r>
              <a:rPr lang="en-US" sz="2800" b="1" dirty="0" smtClean="0">
                <a:solidFill>
                  <a:schemeClr val="bg1"/>
                </a:solidFill>
              </a:rPr>
              <a:t>Select the “big idea” from the content standards</a:t>
            </a:r>
          </a:p>
          <a:p>
            <a:pPr marL="342900" indent="-342900">
              <a:buFont typeface="+mj-lt"/>
              <a:buAutoNum type="arabicPeriod"/>
            </a:pPr>
            <a:r>
              <a:rPr lang="en-US" sz="2800" b="1" dirty="0" smtClean="0">
                <a:solidFill>
                  <a:schemeClr val="bg1"/>
                </a:solidFill>
              </a:rPr>
              <a:t>Establish a goal</a:t>
            </a:r>
          </a:p>
          <a:p>
            <a:pPr marL="342900" indent="-342900">
              <a:buFont typeface="+mj-lt"/>
              <a:buAutoNum type="arabicPeriod"/>
            </a:pPr>
            <a:r>
              <a:rPr lang="en-US" sz="2800" b="1" dirty="0" smtClean="0">
                <a:solidFill>
                  <a:schemeClr val="bg1"/>
                </a:solidFill>
              </a:rPr>
              <a:t>Select and/or create performance measures for each indicator</a:t>
            </a:r>
          </a:p>
          <a:p>
            <a:pPr marL="342900" indent="-342900">
              <a:buFont typeface="+mj-lt"/>
              <a:buAutoNum type="arabicPeriod"/>
            </a:pPr>
            <a:r>
              <a:rPr lang="en-US" sz="2800" b="1" dirty="0" smtClean="0">
                <a:solidFill>
                  <a:schemeClr val="bg1"/>
                </a:solidFill>
              </a:rPr>
              <a:t>Identify indicators associated with the goal</a:t>
            </a:r>
          </a:p>
          <a:p>
            <a:pPr marL="342900" indent="-342900">
              <a:buFont typeface="+mj-lt"/>
              <a:buAutoNum type="arabicPeriod"/>
            </a:pPr>
            <a:r>
              <a:rPr lang="en-US" sz="2800" b="1" dirty="0" smtClean="0">
                <a:solidFill>
                  <a:schemeClr val="bg1"/>
                </a:solidFill>
              </a:rPr>
              <a:t>Create performance expectations across all indicators</a:t>
            </a:r>
            <a:endParaRPr lang="en-US" sz="2800" b="1" dirty="0">
              <a:solidFill>
                <a:schemeClr val="bg1"/>
              </a:solidFill>
            </a:endParaRPr>
          </a:p>
        </p:txBody>
      </p:sp>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nvSpPr>
        <p:spPr>
          <a:xfrm>
            <a:off x="1219200" y="1066800"/>
            <a:ext cx="7162800" cy="186537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4400" b="1" dirty="0" smtClean="0"/>
              <a:t>III. SLO Template </a:t>
            </a:r>
            <a:endParaRPr lang="en-US" sz="4400" b="1" dirty="0"/>
          </a:p>
        </p:txBody>
      </p:sp>
      <p:pic>
        <p:nvPicPr>
          <p:cNvPr id="8" name="Picture 7" descr="RIA w Flag Ver Gradient.jpg"/>
          <p:cNvPicPr>
            <a:picLocks noChangeAspect="1"/>
          </p:cNvPicPr>
          <p:nvPr/>
        </p:nvPicPr>
        <p:blipFill>
          <a:blip r:embed="rId2" cstate="print"/>
          <a:stretch>
            <a:fillRect/>
          </a:stretch>
        </p:blipFill>
        <p:spPr>
          <a:xfrm>
            <a:off x="8610600" y="6240463"/>
            <a:ext cx="533400" cy="617537"/>
          </a:xfrm>
          <a:prstGeom prst="rect">
            <a:avLst/>
          </a:prstGeom>
        </p:spPr>
      </p:pic>
    </p:spTree>
    <p:extLst>
      <p:ext uri="{BB962C8B-B14F-4D97-AF65-F5344CB8AC3E}">
        <p14:creationId xmlns:p14="http://schemas.microsoft.com/office/powerpoint/2010/main" val="38157668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990600" y="304800"/>
            <a:ext cx="6324600" cy="1096962"/>
          </a:xfrm>
          <a:ln>
            <a:solidFill>
              <a:schemeClr val="bg1"/>
            </a:solidFill>
          </a:ln>
        </p:spPr>
        <p:txBody>
          <a:bodyPr>
            <a:normAutofit/>
          </a:bodyPr>
          <a:lstStyle/>
          <a:p>
            <a:pPr algn="ctr"/>
            <a:r>
              <a:rPr lang="en-US" dirty="0" smtClean="0">
                <a:solidFill>
                  <a:schemeClr val="bg1"/>
                </a:solidFill>
              </a:rPr>
              <a:t>SLO Template </a:t>
            </a:r>
            <a:endParaRPr lang="en-US" dirty="0">
              <a:solidFill>
                <a:schemeClr val="bg1"/>
              </a:solidFill>
            </a:endParaRPr>
          </a:p>
        </p:txBody>
      </p:sp>
      <p:sp>
        <p:nvSpPr>
          <p:cNvPr id="4" name="Content Placeholder 2"/>
          <p:cNvSpPr>
            <a:spLocks noGrp="1"/>
          </p:cNvSpPr>
          <p:nvPr/>
        </p:nvSpPr>
        <p:spPr>
          <a:xfrm>
            <a:off x="533400" y="1600200"/>
            <a:ext cx="6934200" cy="5029200"/>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indent="0" algn="ctr">
              <a:buNone/>
            </a:pPr>
            <a:r>
              <a:rPr lang="en-US" sz="3600" dirty="0" smtClean="0">
                <a:solidFill>
                  <a:schemeClr val="bg1"/>
                </a:solidFill>
                <a:effectLst>
                  <a:outerShdw blurRad="38100" dist="38100" dir="2700000" algn="tl">
                    <a:srgbClr val="000000">
                      <a:alpha val="43137"/>
                    </a:srgbClr>
                  </a:outerShdw>
                </a:effectLst>
                <a:latin typeface="+mj-lt"/>
                <a:ea typeface="Tahoma" pitchFamily="34" charset="0"/>
                <a:cs typeface="Tahoma" pitchFamily="34" charset="0"/>
              </a:rPr>
              <a:t>A process tool used to identify goals, indicators, and performance measures for use in the Teacher Effectiveness System</a:t>
            </a:r>
          </a:p>
          <a:p>
            <a:pPr marL="0" indent="0" algn="ctr">
              <a:buNone/>
            </a:pPr>
            <a:endParaRPr lang="en-US" sz="3600" dirty="0">
              <a:solidFill>
                <a:schemeClr val="bg1"/>
              </a:solidFill>
              <a:latin typeface="+mj-lt"/>
            </a:endParaRPr>
          </a:p>
        </p:txBody>
      </p:sp>
      <p:sp>
        <p:nvSpPr>
          <p:cNvPr id="2" name="TextBox 1"/>
          <p:cNvSpPr txBox="1"/>
          <p:nvPr/>
        </p:nvSpPr>
        <p:spPr>
          <a:xfrm>
            <a:off x="541867" y="5142131"/>
            <a:ext cx="6300123" cy="954107"/>
          </a:xfrm>
          <a:prstGeom prst="rect">
            <a:avLst/>
          </a:prstGeom>
          <a:noFill/>
        </p:spPr>
        <p:txBody>
          <a:bodyPr wrap="none" rtlCol="0">
            <a:spAutoFit/>
          </a:bodyPr>
          <a:lstStyle/>
          <a:p>
            <a:r>
              <a:rPr lang="en-US" sz="2800" b="1" dirty="0" smtClean="0">
                <a:solidFill>
                  <a:srgbClr val="FFFF00"/>
                </a:solidFill>
                <a:effectLst>
                  <a:outerShdw blurRad="38100" dist="38100" dir="2700000" algn="tl">
                    <a:srgbClr val="000000">
                      <a:alpha val="43137"/>
                    </a:srgbClr>
                  </a:outerShdw>
                </a:effectLst>
              </a:rPr>
              <a:t>Handouts: SLO Template, Help Desk, </a:t>
            </a:r>
          </a:p>
          <a:p>
            <a:r>
              <a:rPr lang="en-US" sz="2800" b="1" dirty="0" smtClean="0">
                <a:solidFill>
                  <a:srgbClr val="FFFF00"/>
                </a:solidFill>
                <a:effectLst>
                  <a:outerShdw blurRad="38100" dist="38100" dir="2700000" algn="tl">
                    <a:srgbClr val="000000">
                      <a:alpha val="43137"/>
                    </a:srgbClr>
                  </a:outerShdw>
                </a:effectLst>
              </a:rPr>
              <a:t>&amp; Performance Task Framework</a:t>
            </a:r>
            <a:endParaRPr lang="en-US" sz="28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838200" y="381000"/>
            <a:ext cx="6324600" cy="1096962"/>
          </a:xfrm>
          <a:ln>
            <a:solidFill>
              <a:schemeClr val="bg1"/>
            </a:solidFill>
          </a:ln>
        </p:spPr>
        <p:txBody>
          <a:bodyPr>
            <a:normAutofit/>
          </a:bodyPr>
          <a:lstStyle/>
          <a:p>
            <a:pPr algn="ctr"/>
            <a:r>
              <a:rPr lang="en-US" dirty="0" smtClean="0">
                <a:solidFill>
                  <a:schemeClr val="bg1"/>
                </a:solidFill>
              </a:rPr>
              <a:t>SLO Template Design</a:t>
            </a:r>
            <a:endParaRPr lang="en-US" dirty="0">
              <a:solidFill>
                <a:schemeClr val="bg1"/>
              </a:solidFill>
            </a:endParaRPr>
          </a:p>
        </p:txBody>
      </p:sp>
      <p:graphicFrame>
        <p:nvGraphicFramePr>
          <p:cNvPr id="4" name="Diagram 3"/>
          <p:cNvGraphicFramePr/>
          <p:nvPr>
            <p:extLst>
              <p:ext uri="{D42A27DB-BD31-4B8C-83A1-F6EECF244321}">
                <p14:modId xmlns:p14="http://schemas.microsoft.com/office/powerpoint/2010/main" val="2091463997"/>
              </p:ext>
            </p:extLst>
          </p:nvPr>
        </p:nvGraphicFramePr>
        <p:xfrm>
          <a:off x="0" y="1676400"/>
          <a:ext cx="75438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2971800" y="5105400"/>
            <a:ext cx="1659109" cy="338554"/>
          </a:xfrm>
          <a:prstGeom prst="rect">
            <a:avLst/>
          </a:prstGeom>
          <a:noFill/>
        </p:spPr>
        <p:txBody>
          <a:bodyPr wrap="none" rtlCol="0">
            <a:spAutoFit/>
          </a:bodyPr>
          <a:lstStyle/>
          <a:p>
            <a:r>
              <a:rPr lang="en-US" sz="1600" dirty="0" smtClean="0">
                <a:solidFill>
                  <a:schemeClr val="bg1"/>
                </a:solidFill>
                <a:latin typeface="+mj-lt"/>
              </a:rPr>
              <a:t>Expectations</a:t>
            </a:r>
            <a:endParaRPr lang="en-US" sz="1600" dirty="0">
              <a:solidFill>
                <a:schemeClr val="bg1"/>
              </a:solidFill>
              <a:latin typeface="+mj-lt"/>
            </a:endParaRPr>
          </a:p>
        </p:txBody>
      </p:sp>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6324600" cy="1477962"/>
          </a:xfrm>
          <a:ln>
            <a:solidFill>
              <a:schemeClr val="bg1"/>
            </a:solidFill>
          </a:ln>
        </p:spPr>
        <p:txBody>
          <a:bodyPr>
            <a:normAutofit/>
          </a:bodyPr>
          <a:lstStyle/>
          <a:p>
            <a:pPr algn="ctr"/>
            <a:r>
              <a:rPr lang="en-US" dirty="0" smtClean="0">
                <a:solidFill>
                  <a:schemeClr val="bg1"/>
                </a:solidFill>
              </a:rPr>
              <a:t>Session Objectives</a:t>
            </a:r>
            <a:endParaRPr lang="en-US" dirty="0">
              <a:solidFill>
                <a:schemeClr val="bg1"/>
              </a:solidFill>
            </a:endParaRPr>
          </a:p>
        </p:txBody>
      </p:sp>
      <p:sp>
        <p:nvSpPr>
          <p:cNvPr id="7" name="Content Placeholder 6"/>
          <p:cNvSpPr>
            <a:spLocks noGrp="1"/>
          </p:cNvSpPr>
          <p:nvPr>
            <p:ph sz="half" idx="1"/>
          </p:nvPr>
        </p:nvSpPr>
        <p:spPr>
          <a:xfrm>
            <a:off x="533400" y="2133600"/>
            <a:ext cx="6019800" cy="3200400"/>
          </a:xfrm>
        </p:spPr>
        <p:txBody>
          <a:bodyPr/>
          <a:lstStyle/>
          <a:p>
            <a:pPr marL="571500" indent="-571500">
              <a:buFont typeface="+mj-lt"/>
              <a:buAutoNum type="romanUcPeriod"/>
            </a:pPr>
            <a:r>
              <a:rPr lang="en-US" sz="3200" b="1" dirty="0" smtClean="0">
                <a:solidFill>
                  <a:schemeClr val="bg1"/>
                </a:solidFill>
              </a:rPr>
              <a:t>Review Teacher Effectiveness System</a:t>
            </a:r>
          </a:p>
          <a:p>
            <a:pPr marL="571500" indent="-571500">
              <a:buFont typeface="+mj-lt"/>
              <a:buAutoNum type="romanUcPeriod"/>
            </a:pPr>
            <a:r>
              <a:rPr lang="en-US" sz="3200" b="1" dirty="0" smtClean="0">
                <a:solidFill>
                  <a:schemeClr val="bg1"/>
                </a:solidFill>
              </a:rPr>
              <a:t>Define SLO process</a:t>
            </a:r>
          </a:p>
          <a:p>
            <a:pPr marL="571500" indent="-571500">
              <a:buFont typeface="+mj-lt"/>
              <a:buAutoNum type="romanUcPeriod"/>
            </a:pPr>
            <a:r>
              <a:rPr lang="en-US" sz="3200" b="1" dirty="0" smtClean="0">
                <a:solidFill>
                  <a:schemeClr val="bg1"/>
                </a:solidFill>
              </a:rPr>
              <a:t>Exploring SLO Templates </a:t>
            </a:r>
          </a:p>
          <a:p>
            <a:pPr marL="571500" indent="-571500">
              <a:buNone/>
            </a:pPr>
            <a:r>
              <a:rPr lang="en-US" sz="3200" b="1" dirty="0" smtClean="0">
                <a:solidFill>
                  <a:schemeClr val="bg1"/>
                </a:solidFill>
              </a:rPr>
              <a:t>	</a:t>
            </a:r>
            <a:r>
              <a:rPr lang="en-US" sz="3200" b="1" dirty="0" smtClean="0">
                <a:solidFill>
                  <a:srgbClr val="FFFF00"/>
                </a:solidFill>
              </a:rPr>
              <a:t>-Assessment Literacy-</a:t>
            </a:r>
          </a:p>
          <a:p>
            <a:pPr marL="571500" indent="-571500">
              <a:buFont typeface="+mj-lt"/>
              <a:buAutoNum type="romanUcPeriod" startAt="4"/>
            </a:pPr>
            <a:r>
              <a:rPr lang="en-US" sz="3200" b="1" dirty="0" smtClean="0">
                <a:solidFill>
                  <a:schemeClr val="bg1"/>
                </a:solidFill>
              </a:rPr>
              <a:t>Online Resources</a:t>
            </a:r>
          </a:p>
        </p:txBody>
      </p:sp>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nvSpPr>
        <p:spPr>
          <a:xfrm>
            <a:off x="1295400" y="2362200"/>
            <a:ext cx="6400800" cy="3810000"/>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  </a:t>
            </a:r>
            <a:endParaRPr lang="en-US" dirty="0"/>
          </a:p>
        </p:txBody>
      </p:sp>
      <p:sp>
        <p:nvSpPr>
          <p:cNvPr id="6" name="Rectangle 5"/>
          <p:cNvSpPr/>
          <p:nvPr/>
        </p:nvSpPr>
        <p:spPr>
          <a:xfrm>
            <a:off x="3505200" y="838200"/>
            <a:ext cx="5638800" cy="6093976"/>
          </a:xfrm>
          <a:prstGeom prst="rect">
            <a:avLst/>
          </a:prstGeom>
        </p:spPr>
        <p:txBody>
          <a:bodyPr wrap="square">
            <a:spAutoFit/>
          </a:bodyPr>
          <a:lstStyle/>
          <a:p>
            <a:pPr marL="731520" lvl="1" indent="-457200">
              <a:buClrTx/>
              <a:buSzPct val="100000"/>
              <a:buFont typeface="+mj-lt"/>
              <a:buAutoNum type="arabicPeriod"/>
            </a:pPr>
            <a:r>
              <a:rPr lang="en-US" sz="2600" dirty="0" smtClean="0">
                <a:solidFill>
                  <a:schemeClr val="bg1"/>
                </a:solidFill>
                <a:latin typeface="Calibri" pitchFamily="34" charset="0"/>
                <a:cs typeface="Calibri" pitchFamily="34" charset="0"/>
              </a:rPr>
              <a:t>Goals are based upon the “big ideas” within the content standards.</a:t>
            </a:r>
          </a:p>
          <a:p>
            <a:pPr marL="731520" lvl="1" indent="-457200">
              <a:buClrTx/>
              <a:buSzPct val="100000"/>
              <a:buFont typeface="+mj-lt"/>
              <a:buAutoNum type="arabicPeriod"/>
            </a:pPr>
            <a:r>
              <a:rPr lang="en-US" sz="2600" dirty="0" smtClean="0">
                <a:solidFill>
                  <a:schemeClr val="bg1"/>
                </a:solidFill>
                <a:latin typeface="Calibri" pitchFamily="34" charset="0"/>
                <a:cs typeface="Calibri" pitchFamily="34" charset="0"/>
              </a:rPr>
              <a:t>Performance indicators are specific, measureable, attainable, and realistic.</a:t>
            </a:r>
          </a:p>
          <a:p>
            <a:pPr marL="731520" lvl="1" indent="-457200">
              <a:buClrTx/>
              <a:buSzPct val="100000"/>
              <a:buFont typeface="+mj-lt"/>
              <a:buAutoNum type="arabicPeriod"/>
            </a:pPr>
            <a:r>
              <a:rPr lang="en-US" sz="2600" dirty="0" smtClean="0">
                <a:solidFill>
                  <a:schemeClr val="bg1"/>
                </a:solidFill>
                <a:latin typeface="Calibri" pitchFamily="34" charset="0"/>
                <a:cs typeface="Calibri" pitchFamily="34" charset="0"/>
              </a:rPr>
              <a:t>Performance measures should be valid, reliable, and rigorous assessments.</a:t>
            </a:r>
          </a:p>
          <a:p>
            <a:pPr marL="731520" lvl="1" indent="-457200">
              <a:buClrTx/>
              <a:buSzPct val="100000"/>
              <a:buFont typeface="+mj-lt"/>
              <a:buAutoNum type="arabicPeriod"/>
            </a:pPr>
            <a:r>
              <a:rPr lang="en-US" sz="2600" dirty="0" smtClean="0">
                <a:solidFill>
                  <a:schemeClr val="bg1"/>
                </a:solidFill>
                <a:latin typeface="Calibri" pitchFamily="34" charset="0"/>
                <a:cs typeface="Calibri" pitchFamily="34" charset="0"/>
              </a:rPr>
              <a:t>Data should be collected, organized, and reported in a consistent manner.</a:t>
            </a:r>
          </a:p>
          <a:p>
            <a:pPr marL="731520" lvl="1" indent="-457200">
              <a:buClrTx/>
              <a:buSzPct val="100000"/>
              <a:buFont typeface="+mj-lt"/>
              <a:buAutoNum type="arabicPeriod"/>
            </a:pPr>
            <a:r>
              <a:rPr lang="en-US" sz="2600" dirty="0" smtClean="0">
                <a:solidFill>
                  <a:schemeClr val="bg1"/>
                </a:solidFill>
                <a:latin typeface="Calibri" pitchFamily="34" charset="0"/>
                <a:cs typeface="Calibri" pitchFamily="34" charset="0"/>
              </a:rPr>
              <a:t>Teacher expectations of student achievement should be demanding.</a:t>
            </a:r>
          </a:p>
        </p:txBody>
      </p:sp>
      <p:sp>
        <p:nvSpPr>
          <p:cNvPr id="7" name="Title 1"/>
          <p:cNvSpPr txBox="1">
            <a:spLocks/>
          </p:cNvSpPr>
          <p:nvPr/>
        </p:nvSpPr>
        <p:spPr>
          <a:xfrm>
            <a:off x="3505200" y="228600"/>
            <a:ext cx="5638800" cy="609600"/>
          </a:xfrm>
          <a:prstGeom prst="rect">
            <a:avLst/>
          </a:prstGeom>
          <a:ln>
            <a:solidFill>
              <a:schemeClr val="bg1"/>
            </a:solidFill>
          </a:ln>
        </p:spPr>
        <p:txBody>
          <a:bodyP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bg1"/>
                </a:solidFill>
                <a:effectLst/>
                <a:uLnTx/>
                <a:uFillTx/>
                <a:latin typeface="+mj-lt"/>
                <a:ea typeface="+mj-ea"/>
                <a:cs typeface="+mj-cs"/>
              </a:rPr>
              <a:t>SLO Template Criteria</a:t>
            </a:r>
            <a:endParaRPr kumimoji="0" lang="en-US" sz="3200" b="0" i="0" u="none" strike="noStrike" kern="0" cap="none" spc="0" normalizeH="0" baseline="0" noProof="0" dirty="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20973439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066800" y="304800"/>
            <a:ext cx="6324600" cy="1096962"/>
          </a:xfrm>
          <a:prstGeom prst="rect">
            <a:avLst/>
          </a:prstGeom>
          <a:ln>
            <a:solidFill>
              <a:schemeClr val="bg1"/>
            </a:solidFill>
          </a:ln>
        </p:spPr>
        <p:txBody>
          <a:bodyP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bg1"/>
                </a:solidFill>
                <a:effectLst/>
                <a:uLnTx/>
                <a:uFillTx/>
                <a:latin typeface="+mj-lt"/>
                <a:ea typeface="+mj-ea"/>
                <a:cs typeface="+mj-cs"/>
              </a:rPr>
              <a:t>SLO Template Steps</a:t>
            </a:r>
            <a:r>
              <a:rPr lang="en-US" sz="3200" kern="0" dirty="0" smtClean="0">
                <a:solidFill>
                  <a:schemeClr val="bg1"/>
                </a:solidFill>
                <a:latin typeface="+mj-lt"/>
                <a:ea typeface="+mj-ea"/>
                <a:cs typeface="+mj-cs"/>
              </a:rPr>
              <a:t>: Teacher</a:t>
            </a:r>
            <a:endParaRPr kumimoji="0" lang="en-US" sz="3200" b="0" i="0" u="none" strike="noStrike" kern="0" cap="none" spc="0" normalizeH="0" baseline="0" noProof="0" dirty="0">
              <a:ln>
                <a:noFill/>
              </a:ln>
              <a:solidFill>
                <a:schemeClr val="bg1"/>
              </a:solidFill>
              <a:effectLst/>
              <a:uLnTx/>
              <a:uFillTx/>
              <a:latin typeface="+mj-lt"/>
              <a:ea typeface="+mj-ea"/>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3100303605"/>
              </p:ext>
            </p:extLst>
          </p:nvPr>
        </p:nvGraphicFramePr>
        <p:xfrm>
          <a:off x="1066801" y="1524000"/>
          <a:ext cx="6324599" cy="2706665"/>
        </p:xfrm>
        <a:graphic>
          <a:graphicData uri="http://schemas.openxmlformats.org/drawingml/2006/table">
            <a:tbl>
              <a:tblPr/>
              <a:tblGrid>
                <a:gridCol w="1043765"/>
                <a:gridCol w="1291789"/>
                <a:gridCol w="878417"/>
                <a:gridCol w="1136774"/>
                <a:gridCol w="981760"/>
                <a:gridCol w="992094"/>
              </a:tblGrid>
              <a:tr h="457200">
                <a:tc gridSpan="6">
                  <a:txBody>
                    <a:bodyPr/>
                    <a:lstStyle/>
                    <a:p>
                      <a:pPr marL="342900" marR="0" lvl="0" indent="-342900" algn="ctr">
                        <a:lnSpc>
                          <a:spcPct val="115000"/>
                        </a:lnSpc>
                        <a:spcBef>
                          <a:spcPts val="0"/>
                        </a:spcBef>
                        <a:spcAft>
                          <a:spcPts val="0"/>
                        </a:spcAft>
                        <a:buFont typeface="+mj-lt"/>
                        <a:buAutoNum type="arabicPeriod"/>
                        <a:tabLst>
                          <a:tab pos="219075" algn="l"/>
                        </a:tabLst>
                      </a:pPr>
                      <a:r>
                        <a:rPr lang="en-US" sz="1800" b="1" dirty="0">
                          <a:latin typeface="Times New Roman"/>
                          <a:ea typeface="Calibri"/>
                          <a:cs typeface="Times New Roman"/>
                        </a:rPr>
                        <a:t>Classroom Context</a:t>
                      </a:r>
                      <a:endParaRPr lang="en-US" sz="1800" dirty="0">
                        <a:latin typeface="Calibri"/>
                        <a:ea typeface="Calibri"/>
                        <a:cs typeface="Times New Roman"/>
                      </a:endParaRPr>
                    </a:p>
                  </a:txBody>
                  <a:tcPr marL="59797" marR="597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2287">
                <a:tc>
                  <a:txBody>
                    <a:bodyPr/>
                    <a:lstStyle/>
                    <a:p>
                      <a:pPr marL="0" marR="0">
                        <a:lnSpc>
                          <a:spcPct val="115000"/>
                        </a:lnSpc>
                        <a:spcBef>
                          <a:spcPts val="0"/>
                        </a:spcBef>
                        <a:spcAft>
                          <a:spcPts val="0"/>
                        </a:spcAft>
                      </a:pPr>
                      <a:r>
                        <a:rPr lang="en-US" sz="1000" b="1">
                          <a:latin typeface="Times New Roman"/>
                          <a:ea typeface="Calibri"/>
                          <a:cs typeface="Times New Roman"/>
                        </a:rPr>
                        <a:t>1a. Name</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latin typeface="Times New Roman"/>
                          <a:ea typeface="Calibri"/>
                          <a:cs typeface="Times New Roman"/>
                        </a:rPr>
                        <a:t>1b. School</a:t>
                      </a:r>
                      <a:endParaRPr lang="en-US" sz="1000" dirty="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dirty="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Times New Roman"/>
                          <a:ea typeface="Calibri"/>
                          <a:cs typeface="Times New Roman"/>
                        </a:rPr>
                        <a:t>1c. District</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3589">
                <a:tc>
                  <a:txBody>
                    <a:bodyPr/>
                    <a:lstStyle/>
                    <a:p>
                      <a:pPr marL="0" marR="0">
                        <a:lnSpc>
                          <a:spcPct val="115000"/>
                        </a:lnSpc>
                        <a:spcBef>
                          <a:spcPts val="0"/>
                        </a:spcBef>
                        <a:spcAft>
                          <a:spcPts val="0"/>
                        </a:spcAft>
                      </a:pPr>
                      <a:r>
                        <a:rPr lang="en-US" sz="1000" b="1">
                          <a:latin typeface="Times New Roman"/>
                          <a:ea typeface="Calibri"/>
                          <a:cs typeface="Times New Roman"/>
                        </a:rPr>
                        <a:t>1d. Class/ Course Title </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dirty="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Times New Roman"/>
                          <a:ea typeface="Calibri"/>
                          <a:cs typeface="Times New Roman"/>
                        </a:rPr>
                        <a:t>1e. Grade Level</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dirty="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latin typeface="Times New Roman"/>
                          <a:ea typeface="Calibri"/>
                          <a:cs typeface="Times New Roman"/>
                        </a:rPr>
                        <a:t>1f. Total # of Students</a:t>
                      </a:r>
                      <a:endParaRPr lang="en-US" sz="1000" dirty="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dirty="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3589">
                <a:tc>
                  <a:txBody>
                    <a:bodyPr/>
                    <a:lstStyle/>
                    <a:p>
                      <a:pPr marL="0" marR="0">
                        <a:lnSpc>
                          <a:spcPct val="115000"/>
                        </a:lnSpc>
                        <a:spcBef>
                          <a:spcPts val="0"/>
                        </a:spcBef>
                        <a:spcAft>
                          <a:spcPts val="0"/>
                        </a:spcAft>
                      </a:pPr>
                      <a:r>
                        <a:rPr lang="en-US" sz="1000" b="1">
                          <a:latin typeface="Times New Roman"/>
                          <a:ea typeface="Calibri"/>
                          <a:cs typeface="Times New Roman"/>
                        </a:rPr>
                        <a:t>1g. Typical</a:t>
                      </a:r>
                      <a:endParaRPr lang="en-US" sz="1000">
                        <a:latin typeface="Calibri"/>
                        <a:ea typeface="Calibri"/>
                        <a:cs typeface="Times New Roman"/>
                      </a:endParaRPr>
                    </a:p>
                    <a:p>
                      <a:pPr marL="0" marR="0">
                        <a:lnSpc>
                          <a:spcPct val="115000"/>
                        </a:lnSpc>
                        <a:spcBef>
                          <a:spcPts val="0"/>
                        </a:spcBef>
                        <a:spcAft>
                          <a:spcPts val="0"/>
                        </a:spcAft>
                      </a:pPr>
                      <a:r>
                        <a:rPr lang="en-US" sz="1000" b="1">
                          <a:latin typeface="Times New Roman"/>
                          <a:ea typeface="Calibri"/>
                          <a:cs typeface="Times New Roman"/>
                        </a:rPr>
                        <a:t>Class Size</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Times New Roman"/>
                          <a:ea typeface="Calibri"/>
                          <a:cs typeface="Times New Roman"/>
                        </a:rPr>
                        <a:t>1h. Class Frequency</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Times New Roman"/>
                          <a:ea typeface="Calibri"/>
                          <a:cs typeface="Times New Roman"/>
                        </a:rPr>
                        <a:t>1i. Typical Class Duration</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dirty="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121" name="Picture 2" descr="j0293236">
            <a:hlinkClick r:id="rId2" action="ppaction://hlinkfile" tooltip="Help-Section 1"/>
          </p:cNvPr>
          <p:cNvPicPr>
            <a:picLocks noChangeAspect="1" noChangeArrowheads="1"/>
          </p:cNvPicPr>
          <p:nvPr/>
        </p:nvPicPr>
        <p:blipFill>
          <a:blip r:embed="rId3" cstate="print"/>
          <a:srcRect/>
          <a:stretch>
            <a:fillRect/>
          </a:stretch>
        </p:blipFill>
        <p:spPr bwMode="auto">
          <a:xfrm>
            <a:off x="6629400" y="53975"/>
            <a:ext cx="236538" cy="174625"/>
          </a:xfrm>
          <a:prstGeom prst="rect">
            <a:avLst/>
          </a:prstGeom>
          <a:noFill/>
        </p:spPr>
      </p:pic>
      <p:graphicFrame>
        <p:nvGraphicFramePr>
          <p:cNvPr id="6" name="Table 5"/>
          <p:cNvGraphicFramePr>
            <a:graphicFrameLocks noGrp="1"/>
          </p:cNvGraphicFramePr>
          <p:nvPr>
            <p:extLst>
              <p:ext uri="{D42A27DB-BD31-4B8C-83A1-F6EECF244321}">
                <p14:modId xmlns:p14="http://schemas.microsoft.com/office/powerpoint/2010/main" val="4096647963"/>
              </p:ext>
            </p:extLst>
          </p:nvPr>
        </p:nvGraphicFramePr>
        <p:xfrm>
          <a:off x="1066800" y="4419600"/>
          <a:ext cx="6324600" cy="1905001"/>
        </p:xfrm>
        <a:graphic>
          <a:graphicData uri="http://schemas.openxmlformats.org/drawingml/2006/table">
            <a:tbl>
              <a:tblPr/>
              <a:tblGrid>
                <a:gridCol w="1457138"/>
                <a:gridCol w="4867462"/>
              </a:tblGrid>
              <a:tr h="428348">
                <a:tc gridSpan="2">
                  <a:txBody>
                    <a:bodyPr/>
                    <a:lstStyle/>
                    <a:p>
                      <a:pPr marL="342900" marR="0" lvl="0" indent="-342900" algn="ctr">
                        <a:lnSpc>
                          <a:spcPct val="115000"/>
                        </a:lnSpc>
                        <a:spcBef>
                          <a:spcPts val="0"/>
                        </a:spcBef>
                        <a:spcAft>
                          <a:spcPts val="0"/>
                        </a:spcAft>
                        <a:buFont typeface="+mj-lt"/>
                        <a:buNone/>
                      </a:pPr>
                      <a:r>
                        <a:rPr lang="en-US" sz="1800" b="1" dirty="0" smtClean="0">
                          <a:latin typeface="Times New Roman"/>
                          <a:ea typeface="Calibri"/>
                          <a:cs typeface="Times New Roman"/>
                        </a:rPr>
                        <a:t>2.  SLO </a:t>
                      </a:r>
                      <a:r>
                        <a:rPr lang="en-US" sz="1800" b="1" dirty="0">
                          <a:latin typeface="Times New Roman"/>
                          <a:ea typeface="Calibri"/>
                          <a:cs typeface="Times New Roman"/>
                        </a:rPr>
                        <a:t>Goal</a:t>
                      </a:r>
                      <a:r>
                        <a:rPr lang="en-US" sz="1800" dirty="0">
                          <a:latin typeface="Calibri"/>
                          <a:ea typeface="Calibri"/>
                          <a:cs typeface="Times New Roman"/>
                        </a:rPr>
                        <a:t> </a:t>
                      </a:r>
                    </a:p>
                  </a:txBody>
                  <a:tcPr marL="59797" marR="597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tr>
              <a:tr h="526281">
                <a:tc>
                  <a:txBody>
                    <a:bodyPr/>
                    <a:lstStyle/>
                    <a:p>
                      <a:pPr marL="0" marR="0">
                        <a:lnSpc>
                          <a:spcPct val="115000"/>
                        </a:lnSpc>
                        <a:spcBef>
                          <a:spcPts val="300"/>
                        </a:spcBef>
                        <a:spcAft>
                          <a:spcPts val="0"/>
                        </a:spcAft>
                      </a:pPr>
                      <a:r>
                        <a:rPr lang="en-US" sz="1000" b="1">
                          <a:latin typeface="Times New Roman"/>
                          <a:ea typeface="Calibri"/>
                          <a:cs typeface="Times New Roman"/>
                        </a:rPr>
                        <a:t>2a. Goal Statement</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300"/>
                        </a:spcBef>
                        <a:spcAft>
                          <a:spcPts val="0"/>
                        </a:spcAft>
                      </a:pPr>
                      <a:endParaRPr lang="en-US" sz="900" dirty="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091">
                <a:tc>
                  <a:txBody>
                    <a:bodyPr/>
                    <a:lstStyle/>
                    <a:p>
                      <a:pPr marL="0" marR="0">
                        <a:lnSpc>
                          <a:spcPct val="115000"/>
                        </a:lnSpc>
                        <a:spcBef>
                          <a:spcPts val="0"/>
                        </a:spcBef>
                        <a:spcAft>
                          <a:spcPts val="0"/>
                        </a:spcAft>
                      </a:pPr>
                      <a:r>
                        <a:rPr lang="en-US" sz="1000" b="1">
                          <a:latin typeface="Times New Roman"/>
                          <a:ea typeface="Calibri"/>
                          <a:cs typeface="Times New Roman"/>
                        </a:rPr>
                        <a:t>2b. PA Standards </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endParaRPr lang="en-US" sz="90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281">
                <a:tc>
                  <a:txBody>
                    <a:bodyPr/>
                    <a:lstStyle/>
                    <a:p>
                      <a:pPr marL="0" marR="0">
                        <a:lnSpc>
                          <a:spcPct val="115000"/>
                        </a:lnSpc>
                        <a:spcBef>
                          <a:spcPts val="300"/>
                        </a:spcBef>
                        <a:spcAft>
                          <a:spcPts val="0"/>
                        </a:spcAft>
                      </a:pPr>
                      <a:r>
                        <a:rPr lang="en-US" sz="1000" b="1">
                          <a:latin typeface="Times New Roman"/>
                          <a:ea typeface="Calibri"/>
                          <a:cs typeface="Times New Roman"/>
                        </a:rPr>
                        <a:t>2c. Rationale</a:t>
                      </a:r>
                      <a:endParaRPr lang="en-US" sz="100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300"/>
                        </a:spcBef>
                        <a:spcAft>
                          <a:spcPts val="0"/>
                        </a:spcAft>
                      </a:pPr>
                      <a:endParaRPr lang="en-US" sz="900" dirty="0">
                        <a:latin typeface="Times New Roman"/>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a:spLocks noGrp="1"/>
          </p:cNvSpPr>
          <p:nvPr/>
        </p:nvSpPr>
        <p:spPr>
          <a:xfrm>
            <a:off x="3505200" y="152400"/>
            <a:ext cx="5638800" cy="6492081"/>
          </a:xfrm>
          <a:prstGeom prst="rect">
            <a:avLst/>
          </a:prstGeom>
        </p:spPr>
        <p:txBody>
          <a:bodyPr vert="horz" lIns="91440" tIns="45720" rIns="91440" bIns="45720" rtlCol="0">
            <a:normAutofit fontScale="250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indent="0">
              <a:buNone/>
            </a:pPr>
            <a:endParaRPr lang="en-US" sz="3200" b="1" u="sng" dirty="0" smtClean="0">
              <a:latin typeface="Calibri" pitchFamily="34" charset="0"/>
              <a:cs typeface="Calibri" pitchFamily="34" charset="0"/>
            </a:endParaRPr>
          </a:p>
          <a:p>
            <a:pPr marL="0" lvl="1"/>
            <a:r>
              <a:rPr lang="en-US" sz="9600" b="1" u="sng" dirty="0">
                <a:solidFill>
                  <a:srgbClr val="FFFF00"/>
                </a:solidFill>
              </a:rPr>
              <a:t>Spanish 1</a:t>
            </a:r>
          </a:p>
          <a:p>
            <a:r>
              <a:rPr lang="en-US" sz="9600" dirty="0">
                <a:solidFill>
                  <a:srgbClr val="FFFF00"/>
                </a:solidFill>
              </a:rPr>
              <a:t>Students will be able demonstrate effective communication in the target language by speaking and listening, writing, and reading</a:t>
            </a:r>
            <a:r>
              <a:rPr lang="en-US" sz="9600" dirty="0" smtClean="0">
                <a:solidFill>
                  <a:srgbClr val="FFFF00"/>
                </a:solidFill>
              </a:rPr>
              <a:t>.</a:t>
            </a:r>
          </a:p>
          <a:p>
            <a:r>
              <a:rPr lang="en-US" sz="9600" dirty="0" smtClean="0">
                <a:solidFill>
                  <a:srgbClr val="00B0F0"/>
                </a:solidFill>
              </a:rPr>
              <a:t> </a:t>
            </a:r>
            <a:endParaRPr lang="en-US" sz="9600" dirty="0">
              <a:solidFill>
                <a:srgbClr val="00B0F0"/>
              </a:solidFill>
            </a:endParaRPr>
          </a:p>
          <a:p>
            <a:pPr marL="0" lvl="1"/>
            <a:r>
              <a:rPr lang="en-US" sz="9600" b="1" u="sng" dirty="0" smtClean="0">
                <a:solidFill>
                  <a:srgbClr val="92D050"/>
                </a:solidFill>
              </a:rPr>
              <a:t>8</a:t>
            </a:r>
            <a:r>
              <a:rPr lang="en-US" sz="9600" b="1" u="sng" baseline="30000" dirty="0" smtClean="0">
                <a:solidFill>
                  <a:srgbClr val="92D050"/>
                </a:solidFill>
              </a:rPr>
              <a:t>th</a:t>
            </a:r>
            <a:r>
              <a:rPr lang="en-US" sz="9600" b="1" u="sng" dirty="0" smtClean="0">
                <a:solidFill>
                  <a:srgbClr val="92D050"/>
                </a:solidFill>
              </a:rPr>
              <a:t> </a:t>
            </a:r>
            <a:r>
              <a:rPr lang="en-US" sz="9600" b="1" u="sng" dirty="0">
                <a:solidFill>
                  <a:srgbClr val="92D050"/>
                </a:solidFill>
              </a:rPr>
              <a:t>Grade Art</a:t>
            </a:r>
          </a:p>
          <a:p>
            <a:pPr marL="0" lvl="1"/>
            <a:r>
              <a:rPr lang="en-US" sz="9600" dirty="0">
                <a:solidFill>
                  <a:srgbClr val="92D050"/>
                </a:solidFill>
              </a:rPr>
              <a:t>Students will demonstrate the ability to manipulate visual art materials and tools to create works based on the ideas of other artists and to evaluate the processes and products of themselves and other artists.</a:t>
            </a:r>
          </a:p>
          <a:p>
            <a:endParaRPr lang="en-US" sz="9600" b="1" u="sng" dirty="0" smtClean="0">
              <a:solidFill>
                <a:srgbClr val="FFC000"/>
              </a:solidFill>
            </a:endParaRPr>
          </a:p>
          <a:p>
            <a:r>
              <a:rPr lang="en-US" sz="9600" b="1" u="sng" dirty="0" smtClean="0">
                <a:solidFill>
                  <a:srgbClr val="FFFF00"/>
                </a:solidFill>
              </a:rPr>
              <a:t>Grade </a:t>
            </a:r>
            <a:r>
              <a:rPr lang="en-US" sz="9600" b="1" u="sng" dirty="0">
                <a:solidFill>
                  <a:srgbClr val="FFFF00"/>
                </a:solidFill>
              </a:rPr>
              <a:t>5 Library</a:t>
            </a:r>
            <a:endParaRPr lang="en-US" sz="9600" dirty="0">
              <a:solidFill>
                <a:srgbClr val="FFFF00"/>
              </a:solidFill>
            </a:endParaRPr>
          </a:p>
          <a:p>
            <a:r>
              <a:rPr lang="en-US" sz="9600" dirty="0">
                <a:solidFill>
                  <a:srgbClr val="FFFF00"/>
                </a:solidFill>
              </a:rPr>
              <a:t>Students will demonstrate the ability to use online D.P.S. databases and search engines, Britannica Elementary, Culture Grams, and </a:t>
            </a:r>
            <a:r>
              <a:rPr lang="en-US" sz="9600" dirty="0" err="1">
                <a:solidFill>
                  <a:srgbClr val="FFFF00"/>
                </a:solidFill>
              </a:rPr>
              <a:t>Nettrekker</a:t>
            </a:r>
            <a:r>
              <a:rPr lang="en-US" sz="9600" dirty="0">
                <a:solidFill>
                  <a:srgbClr val="FFFF00"/>
                </a:solidFill>
              </a:rPr>
              <a:t> toward support real world experiences and determining which is the best source for specific information. </a:t>
            </a:r>
          </a:p>
          <a:p>
            <a:pPr marL="0" lvl="1" indent="0">
              <a:buNone/>
            </a:pPr>
            <a:endParaRPr lang="en-US" sz="6800" dirty="0"/>
          </a:p>
        </p:txBody>
      </p:sp>
      <p:sp>
        <p:nvSpPr>
          <p:cNvPr id="5" name="Rectangle 4"/>
          <p:cNvSpPr/>
          <p:nvPr/>
        </p:nvSpPr>
        <p:spPr>
          <a:xfrm>
            <a:off x="-59267" y="1905000"/>
            <a:ext cx="3851697" cy="4401205"/>
          </a:xfrm>
          <a:prstGeom prst="rect">
            <a:avLst/>
          </a:prstGeom>
          <a:noFill/>
        </p:spPr>
        <p:txBody>
          <a:bodyPr wrap="square" lIns="91440" tIns="45720" rIns="91440" bIns="45720">
            <a:spAutoFit/>
          </a:bodyPr>
          <a:lstStyle/>
          <a:p>
            <a:pPr marL="287338" lvl="1" indent="-287338" algn="ctr">
              <a:buNone/>
            </a:pPr>
            <a:r>
              <a:rPr lang="en-US" sz="4000" b="1" cap="none" spc="0" dirty="0">
                <a:ln w="17780" cmpd="sng">
                  <a:solidFill>
                    <a:srgbClr val="FFFFFF"/>
                  </a:solidFill>
                  <a:prstDash val="solid"/>
                  <a:miter lim="800000"/>
                </a:ln>
                <a:effectLst>
                  <a:outerShdw blurRad="50800" algn="tl" rotWithShape="0">
                    <a:srgbClr val="000000"/>
                  </a:outerShdw>
                </a:effectLst>
                <a:latin typeface="Calibri" pitchFamily="34" charset="0"/>
                <a:cs typeface="Calibri" pitchFamily="34" charset="0"/>
              </a:rPr>
              <a:t>2a.</a:t>
            </a:r>
            <a:r>
              <a:rPr lang="en-US" sz="4000" b="1" cap="none" spc="0" dirty="0">
                <a:ln w="17780" cmpd="sng">
                  <a:solidFill>
                    <a:srgbClr val="FFFFFF"/>
                  </a:solidFill>
                  <a:prstDash val="solid"/>
                  <a:miter lim="800000"/>
                </a:ln>
                <a:solidFill>
                  <a:srgbClr val="FFFF00"/>
                </a:solidFill>
                <a:effectLst>
                  <a:outerShdw blurRad="50800" algn="tl" rotWithShape="0">
                    <a:srgbClr val="000000"/>
                  </a:outerShdw>
                </a:effectLst>
                <a:latin typeface="Calibri" pitchFamily="34" charset="0"/>
                <a:cs typeface="Calibri" pitchFamily="34" charset="0"/>
              </a:rPr>
              <a:t> </a:t>
            </a:r>
            <a:endParaRPr lang="en-US" sz="4000" b="1" cap="none" spc="0" dirty="0" smtClean="0">
              <a:ln w="17780" cmpd="sng">
                <a:solidFill>
                  <a:srgbClr val="FFFFFF"/>
                </a:solidFill>
                <a:prstDash val="solid"/>
                <a:miter lim="800000"/>
              </a:ln>
              <a:solidFill>
                <a:srgbClr val="FFFF00"/>
              </a:solidFill>
              <a:effectLst>
                <a:outerShdw blurRad="50800" algn="tl" rotWithShape="0">
                  <a:srgbClr val="000000"/>
                </a:outerShdw>
              </a:effectLst>
              <a:latin typeface="Calibri" pitchFamily="34" charset="0"/>
              <a:cs typeface="Calibri" pitchFamily="34" charset="0"/>
            </a:endParaRPr>
          </a:p>
          <a:p>
            <a:pPr marL="287338" lvl="1" indent="-287338" algn="ctr">
              <a:buNone/>
            </a:pPr>
            <a:r>
              <a:rPr lang="en-US" sz="4000" b="1" cap="none" spc="0" dirty="0" smtClean="0">
                <a:ln w="17780" cmpd="sng">
                  <a:solidFill>
                    <a:srgbClr val="FFFFFF"/>
                  </a:solidFill>
                  <a:prstDash val="solid"/>
                  <a:miter lim="800000"/>
                </a:ln>
                <a:solidFill>
                  <a:srgbClr val="FFFF00"/>
                </a:solidFill>
                <a:effectLst>
                  <a:outerShdw blurRad="50800" algn="tl" rotWithShape="0">
                    <a:srgbClr val="000000"/>
                  </a:outerShdw>
                </a:effectLst>
                <a:latin typeface="Calibri" pitchFamily="34" charset="0"/>
                <a:cs typeface="Calibri" pitchFamily="34" charset="0"/>
              </a:rPr>
              <a:t>The </a:t>
            </a:r>
            <a:r>
              <a:rPr lang="en-US" sz="4000" b="1" cap="none" spc="0" dirty="0">
                <a:ln w="17780" cmpd="sng">
                  <a:solidFill>
                    <a:srgbClr val="FFFFFF"/>
                  </a:solidFill>
                  <a:prstDash val="solid"/>
                  <a:miter lim="800000"/>
                </a:ln>
                <a:solidFill>
                  <a:srgbClr val="FFFF00"/>
                </a:solidFill>
                <a:effectLst>
                  <a:outerShdw blurRad="50800" algn="tl" rotWithShape="0">
                    <a:srgbClr val="000000"/>
                  </a:outerShdw>
                </a:effectLst>
                <a:latin typeface="Calibri" pitchFamily="34" charset="0"/>
                <a:cs typeface="Calibri" pitchFamily="34" charset="0"/>
              </a:rPr>
              <a:t>SLO Goal Statement</a:t>
            </a:r>
            <a:r>
              <a:rPr lang="en-US" sz="4000" b="1" cap="none" spc="0" dirty="0" smtClean="0">
                <a:ln w="17780" cmpd="sng">
                  <a:solidFill>
                    <a:srgbClr val="FFFFFF"/>
                  </a:solidFill>
                  <a:prstDash val="solid"/>
                  <a:miter lim="800000"/>
                </a:ln>
                <a:solidFill>
                  <a:srgbClr val="FFFF00"/>
                </a:solidFill>
                <a:effectLst>
                  <a:outerShdw blurRad="50800" algn="tl" rotWithShape="0">
                    <a:srgbClr val="000000"/>
                  </a:outerShdw>
                </a:effectLst>
                <a:latin typeface="Calibri" pitchFamily="34" charset="0"/>
                <a:cs typeface="Calibri" pitchFamily="34" charset="0"/>
              </a:rPr>
              <a:t>:</a:t>
            </a:r>
          </a:p>
          <a:p>
            <a:pPr marL="287338" lvl="1" indent="-287338" algn="ctr">
              <a:buNone/>
            </a:pPr>
            <a:endParaRPr lang="en-US" sz="4000" b="1" cap="none" spc="0" dirty="0" smtClean="0">
              <a:ln w="17780" cmpd="sng">
                <a:solidFill>
                  <a:srgbClr val="FFFFFF"/>
                </a:solidFill>
                <a:prstDash val="solid"/>
                <a:miter lim="800000"/>
              </a:ln>
              <a:solidFill>
                <a:srgbClr val="FFFF00"/>
              </a:solidFill>
              <a:effectLst>
                <a:outerShdw blurRad="50800" algn="tl" rotWithShape="0">
                  <a:srgbClr val="000000"/>
                </a:outerShdw>
              </a:effectLst>
              <a:latin typeface="Calibri" pitchFamily="34" charset="0"/>
              <a:cs typeface="Calibri" pitchFamily="34" charset="0"/>
            </a:endParaRPr>
          </a:p>
          <a:p>
            <a:pPr marL="287338" lvl="1" indent="-287338" algn="ctr">
              <a:buNone/>
            </a:pPr>
            <a:r>
              <a:rPr lang="en-US" sz="4000" b="1" dirty="0" smtClean="0">
                <a:ln w="17780" cmpd="sng">
                  <a:solidFill>
                    <a:srgbClr val="FFFFFF"/>
                  </a:solidFill>
                  <a:prstDash val="solid"/>
                  <a:miter lim="800000"/>
                </a:ln>
                <a:solidFill>
                  <a:srgbClr val="FFFF00"/>
                </a:solidFill>
                <a:effectLst>
                  <a:outerShdw blurRad="50800" algn="tl" rotWithShape="0">
                    <a:srgbClr val="000000"/>
                  </a:outerShdw>
                </a:effectLst>
                <a:latin typeface="Calibri" pitchFamily="34" charset="0"/>
                <a:cs typeface="Calibri" pitchFamily="34" charset="0"/>
              </a:rPr>
              <a:t>What’s the Important Learning?</a:t>
            </a:r>
            <a:r>
              <a:rPr lang="en-US" sz="4000" b="1" cap="none" spc="0" dirty="0" smtClean="0">
                <a:ln w="17780" cmpd="sng">
                  <a:solidFill>
                    <a:srgbClr val="FFFFFF"/>
                  </a:solidFill>
                  <a:prstDash val="solid"/>
                  <a:miter lim="800000"/>
                </a:ln>
                <a:solidFill>
                  <a:srgbClr val="FFFF00"/>
                </a:solidFill>
                <a:effectLst>
                  <a:outerShdw blurRad="50800" algn="tl" rotWithShape="0">
                    <a:srgbClr val="000000"/>
                  </a:outerShdw>
                </a:effectLst>
                <a:latin typeface="Calibri" pitchFamily="34" charset="0"/>
                <a:cs typeface="Calibri" pitchFamily="34" charset="0"/>
              </a:rPr>
              <a:t> </a:t>
            </a:r>
            <a:endParaRPr lang="en-US" sz="4000" b="1" cap="none" spc="0" dirty="0">
              <a:ln w="17780" cmpd="sng">
                <a:solidFill>
                  <a:srgbClr val="FFFFFF"/>
                </a:solidFill>
                <a:prstDash val="solid"/>
                <a:miter lim="800000"/>
              </a:ln>
              <a:solidFill>
                <a:srgbClr val="FFFF00"/>
              </a:solidFill>
              <a:effectLst>
                <a:outerShdw blurRad="50800" algn="tl" rotWithShape="0">
                  <a:srgbClr val="000000"/>
                </a:outerShdw>
              </a:effectLst>
            </a:endParaRPr>
          </a:p>
        </p:txBody>
      </p:sp>
    </p:spTree>
    <p:extLst>
      <p:ext uri="{BB962C8B-B14F-4D97-AF65-F5344CB8AC3E}">
        <p14:creationId xmlns:p14="http://schemas.microsoft.com/office/powerpoint/2010/main" val="23566850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a:spLocks noGrp="1"/>
          </p:cNvSpPr>
          <p:nvPr/>
        </p:nvSpPr>
        <p:spPr>
          <a:xfrm>
            <a:off x="3505200" y="186269"/>
            <a:ext cx="5334000" cy="6202362"/>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3200" dirty="0" smtClean="0">
                <a:solidFill>
                  <a:schemeClr val="bg1"/>
                </a:solidFill>
                <a:latin typeface="Calibri" pitchFamily="34" charset="0"/>
                <a:cs typeface="Calibri" pitchFamily="34" charset="0"/>
              </a:rPr>
              <a:t>Targeted </a:t>
            </a:r>
            <a:r>
              <a:rPr lang="en-US" sz="3200" dirty="0">
                <a:solidFill>
                  <a:schemeClr val="bg1"/>
                </a:solidFill>
                <a:latin typeface="Calibri" pitchFamily="34" charset="0"/>
                <a:cs typeface="Calibri" pitchFamily="34" charset="0"/>
              </a:rPr>
              <a:t>content standards used in developing </a:t>
            </a:r>
            <a:r>
              <a:rPr lang="en-US" sz="3200" dirty="0" smtClean="0">
                <a:solidFill>
                  <a:schemeClr val="bg1"/>
                </a:solidFill>
                <a:latin typeface="Calibri" pitchFamily="34" charset="0"/>
                <a:cs typeface="Calibri" pitchFamily="34" charset="0"/>
              </a:rPr>
              <a:t> the SLO.</a:t>
            </a:r>
          </a:p>
          <a:p>
            <a:pPr lvl="1">
              <a:buFont typeface="Arial" pitchFamily="34" charset="0"/>
              <a:buChar char="•"/>
            </a:pPr>
            <a:endParaRPr lang="en-US" sz="3600" i="1" dirty="0" smtClean="0">
              <a:solidFill>
                <a:srgbClr val="00B050"/>
              </a:solidFill>
              <a:latin typeface="Calibri" pitchFamily="34" charset="0"/>
              <a:cs typeface="Calibri" pitchFamily="34" charset="0"/>
            </a:endParaRPr>
          </a:p>
          <a:p>
            <a:pPr lvl="1" algn="ctr"/>
            <a:r>
              <a:rPr lang="en-US" sz="4800" i="1" dirty="0" smtClean="0">
                <a:solidFill>
                  <a:srgbClr val="00B050"/>
                </a:solidFill>
                <a:latin typeface="Calibri" pitchFamily="34" charset="0"/>
                <a:cs typeface="Calibri" pitchFamily="34" charset="0"/>
              </a:rPr>
              <a:t>Arts </a:t>
            </a:r>
            <a:r>
              <a:rPr lang="en-US" sz="4800" i="1" dirty="0">
                <a:solidFill>
                  <a:srgbClr val="00B050"/>
                </a:solidFill>
                <a:latin typeface="Calibri" pitchFamily="34" charset="0"/>
                <a:cs typeface="Calibri" pitchFamily="34" charset="0"/>
              </a:rPr>
              <a:t>and Humanities: </a:t>
            </a:r>
            <a:endParaRPr lang="en-US" sz="4800" i="1" dirty="0" smtClean="0">
              <a:solidFill>
                <a:srgbClr val="00B050"/>
              </a:solidFill>
              <a:latin typeface="Calibri" pitchFamily="34" charset="0"/>
              <a:cs typeface="Calibri" pitchFamily="34" charset="0"/>
            </a:endParaRPr>
          </a:p>
          <a:p>
            <a:pPr lvl="1" algn="ctr"/>
            <a:r>
              <a:rPr lang="en-US" sz="4800" i="1" dirty="0" smtClean="0">
                <a:solidFill>
                  <a:srgbClr val="00B050"/>
                </a:solidFill>
                <a:latin typeface="Calibri" pitchFamily="34" charset="0"/>
                <a:cs typeface="Calibri" pitchFamily="34" charset="0"/>
              </a:rPr>
              <a:t>9.1</a:t>
            </a:r>
            <a:r>
              <a:rPr lang="en-US" sz="4800" i="1" dirty="0">
                <a:solidFill>
                  <a:srgbClr val="00B050"/>
                </a:solidFill>
                <a:latin typeface="Calibri" pitchFamily="34" charset="0"/>
                <a:cs typeface="Calibri" pitchFamily="34" charset="0"/>
              </a:rPr>
              <a:t>, 9.2, 9.3, </a:t>
            </a:r>
            <a:r>
              <a:rPr lang="en-US" sz="4800" i="1" dirty="0" smtClean="0">
                <a:solidFill>
                  <a:srgbClr val="00B050"/>
                </a:solidFill>
                <a:latin typeface="Calibri" pitchFamily="34" charset="0"/>
                <a:cs typeface="Calibri" pitchFamily="34" charset="0"/>
              </a:rPr>
              <a:t>9.4</a:t>
            </a:r>
          </a:p>
          <a:p>
            <a:pPr lvl="1" algn="ctr"/>
            <a:endParaRPr lang="en-US" sz="4800" dirty="0" smtClean="0">
              <a:latin typeface="Calibri" pitchFamily="34" charset="0"/>
              <a:cs typeface="Calibri" pitchFamily="34" charset="0"/>
            </a:endParaRPr>
          </a:p>
          <a:p>
            <a:pPr lvl="1" algn="ctr"/>
            <a:r>
              <a:rPr lang="en-US" sz="4800" dirty="0">
                <a:solidFill>
                  <a:srgbClr val="FF0000"/>
                </a:solidFill>
                <a:latin typeface="Calibri" pitchFamily="34" charset="0"/>
                <a:cs typeface="Calibri" pitchFamily="34" charset="0"/>
                <a:hlinkClick r:id="rId2"/>
              </a:rPr>
              <a:t>http://pdesas.org</a:t>
            </a:r>
            <a:r>
              <a:rPr lang="en-US" sz="4800" dirty="0" smtClean="0">
                <a:solidFill>
                  <a:srgbClr val="FF0000"/>
                </a:solidFill>
                <a:latin typeface="Calibri" pitchFamily="34" charset="0"/>
                <a:cs typeface="Calibri" pitchFamily="34" charset="0"/>
                <a:hlinkClick r:id="rId2"/>
              </a:rPr>
              <a:t>/</a:t>
            </a:r>
            <a:endParaRPr lang="en-US" sz="4800" dirty="0" smtClean="0">
              <a:solidFill>
                <a:srgbClr val="FF0000"/>
              </a:solidFill>
              <a:latin typeface="Calibri" pitchFamily="34" charset="0"/>
              <a:cs typeface="Calibri" pitchFamily="34" charset="0"/>
            </a:endParaRPr>
          </a:p>
          <a:p>
            <a:pPr lvl="1" algn="ctr"/>
            <a:endParaRPr lang="en-US" sz="3200" dirty="0">
              <a:latin typeface="Calibri" pitchFamily="34" charset="0"/>
              <a:cs typeface="Calibri" pitchFamily="34" charset="0"/>
            </a:endParaRPr>
          </a:p>
          <a:p>
            <a:pPr marL="287338" lvl="1" indent="-287338">
              <a:buNone/>
            </a:pPr>
            <a:endParaRPr lang="en-US" sz="1100" b="1" dirty="0">
              <a:latin typeface="Calibri" pitchFamily="34" charset="0"/>
              <a:cs typeface="Calibri" pitchFamily="34" charset="0"/>
            </a:endParaRPr>
          </a:p>
        </p:txBody>
      </p:sp>
      <p:sp>
        <p:nvSpPr>
          <p:cNvPr id="7" name="Rectangle 6"/>
          <p:cNvSpPr/>
          <p:nvPr/>
        </p:nvSpPr>
        <p:spPr>
          <a:xfrm>
            <a:off x="152400" y="1752600"/>
            <a:ext cx="3505200" cy="5016758"/>
          </a:xfrm>
          <a:prstGeom prst="rect">
            <a:avLst/>
          </a:prstGeom>
          <a:noFill/>
        </p:spPr>
        <p:txBody>
          <a:bodyPr wrap="square" lIns="91440" tIns="45720" rIns="91440" bIns="45720">
            <a:spAutoFit/>
          </a:bodyPr>
          <a:lstStyle/>
          <a:p>
            <a:pPr algn="ctr"/>
            <a:r>
              <a:rPr lang="en-US" sz="4000" b="1" cap="none" spc="0" dirty="0">
                <a:ln w="17780" cmpd="sng">
                  <a:solidFill>
                    <a:srgbClr val="FFFFFF"/>
                  </a:solidFill>
                  <a:prstDash val="solid"/>
                  <a:miter lim="800000"/>
                </a:ln>
                <a:effectLst>
                  <a:outerShdw blurRad="50800" algn="tl" rotWithShape="0">
                    <a:srgbClr val="000000"/>
                  </a:outerShdw>
                </a:effectLst>
                <a:latin typeface="Calibri" pitchFamily="34" charset="0"/>
                <a:cs typeface="Calibri" pitchFamily="34" charset="0"/>
              </a:rPr>
              <a:t>2b</a:t>
            </a:r>
            <a:r>
              <a:rPr lang="en-US" sz="4000" b="1" cap="none" spc="0" dirty="0" smtClean="0">
                <a:ln w="17780" cmpd="sng">
                  <a:solidFill>
                    <a:srgbClr val="FFFFFF"/>
                  </a:solidFill>
                  <a:prstDash val="solid"/>
                  <a:miter lim="800000"/>
                </a:ln>
                <a:effectLst>
                  <a:outerShdw blurRad="50800" algn="tl" rotWithShape="0">
                    <a:srgbClr val="000000"/>
                  </a:outerShdw>
                </a:effectLst>
                <a:latin typeface="Calibri" pitchFamily="34" charset="0"/>
                <a:cs typeface="Calibri" pitchFamily="34" charset="0"/>
              </a:rPr>
              <a:t>.</a:t>
            </a:r>
          </a:p>
          <a:p>
            <a:pPr algn="ctr"/>
            <a:r>
              <a:rPr lang="en-US" sz="4000" b="1" cap="none" spc="0"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 </a:t>
            </a:r>
            <a:r>
              <a:rPr lang="en-US" sz="4000" b="1" cap="none" spc="0" dirty="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Standards </a:t>
            </a:r>
            <a:r>
              <a:rPr lang="en-US" sz="4000" b="1" cap="none" spc="0"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selection:</a:t>
            </a:r>
          </a:p>
          <a:p>
            <a:pPr algn="ctr"/>
            <a:r>
              <a:rPr lang="en-US" sz="4000" b="1"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What Standards Match the </a:t>
            </a:r>
          </a:p>
          <a:p>
            <a:pPr algn="ctr"/>
            <a:r>
              <a:rPr lang="en-US" sz="4000" b="1"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Goal Statement?</a:t>
            </a:r>
            <a:endParaRPr lang="en-US" sz="4000" b="1" cap="none" spc="0" dirty="0">
              <a:ln w="17780" cmpd="sng">
                <a:solidFill>
                  <a:srgbClr val="FFFFFF"/>
                </a:solidFill>
                <a:prstDash val="solid"/>
                <a:miter lim="800000"/>
              </a:ln>
              <a:solidFill>
                <a:srgbClr val="FFC000"/>
              </a:solidFill>
              <a:effectLst>
                <a:outerShdw blurRad="50800" algn="tl" rotWithShape="0">
                  <a:srgbClr val="000000"/>
                </a:outerShdw>
              </a:effectLst>
            </a:endParaRPr>
          </a:p>
        </p:txBody>
      </p:sp>
    </p:spTree>
    <p:extLst>
      <p:ext uri="{BB962C8B-B14F-4D97-AF65-F5344CB8AC3E}">
        <p14:creationId xmlns:p14="http://schemas.microsoft.com/office/powerpoint/2010/main" val="40997359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00400" y="152400"/>
            <a:ext cx="5791200" cy="2092881"/>
          </a:xfrm>
          <a:prstGeom prst="rect">
            <a:avLst/>
          </a:prstGeom>
        </p:spPr>
        <p:txBody>
          <a:bodyPr wrap="square">
            <a:spAutoFit/>
          </a:bodyPr>
          <a:lstStyle/>
          <a:p>
            <a:pPr lvl="1" algn="ctr"/>
            <a:r>
              <a:rPr lang="en-US" sz="2800" dirty="0" smtClean="0">
                <a:solidFill>
                  <a:schemeClr val="bg1"/>
                </a:solidFill>
                <a:latin typeface="Calibri" pitchFamily="34" charset="0"/>
                <a:cs typeface="Calibri" pitchFamily="34" charset="0"/>
              </a:rPr>
              <a:t>Explains why the SLO is important and how students will demonstrate learning of the standards through this objective.</a:t>
            </a:r>
          </a:p>
          <a:p>
            <a:pPr algn="ctr"/>
            <a:endParaRPr lang="en-US" dirty="0"/>
          </a:p>
        </p:txBody>
      </p:sp>
      <p:sp>
        <p:nvSpPr>
          <p:cNvPr id="6" name="Rectangle 5"/>
          <p:cNvSpPr/>
          <p:nvPr/>
        </p:nvSpPr>
        <p:spPr>
          <a:xfrm>
            <a:off x="3517900" y="2057400"/>
            <a:ext cx="5448300" cy="4647426"/>
          </a:xfrm>
          <a:prstGeom prst="rect">
            <a:avLst/>
          </a:prstGeom>
        </p:spPr>
        <p:txBody>
          <a:bodyPr wrap="square">
            <a:spAutoFit/>
          </a:bodyPr>
          <a:lstStyle/>
          <a:p>
            <a:r>
              <a:rPr lang="en-US" sz="2400" b="1" u="sng" dirty="0" smtClean="0">
                <a:solidFill>
                  <a:srgbClr val="FFFF00"/>
                </a:solidFill>
              </a:rPr>
              <a:t>Grade 8 Art:</a:t>
            </a:r>
          </a:p>
          <a:p>
            <a:r>
              <a:rPr lang="en-US" sz="2400" b="1" dirty="0" smtClean="0">
                <a:solidFill>
                  <a:srgbClr val="FFFF00"/>
                </a:solidFill>
              </a:rPr>
              <a:t>Developing the ability to manipulate visual art materials and tools are important to the artistic creation process, as is the ability to evaluate the process and product created by oneself and others. </a:t>
            </a:r>
          </a:p>
          <a:p>
            <a:endParaRPr lang="en-US" sz="800" b="1" dirty="0">
              <a:solidFill>
                <a:srgbClr val="FFFF00"/>
              </a:solidFill>
            </a:endParaRPr>
          </a:p>
          <a:p>
            <a:r>
              <a:rPr lang="en-US" sz="2400" b="1" u="sng" dirty="0" smtClean="0">
                <a:solidFill>
                  <a:srgbClr val="FFC000"/>
                </a:solidFill>
                <a:latin typeface="Arial Unicode MS" pitchFamily="34" charset="-128"/>
                <a:ea typeface="Arial Unicode MS" pitchFamily="34" charset="-128"/>
                <a:cs typeface="Arial Unicode MS" pitchFamily="34" charset="-128"/>
              </a:rPr>
              <a:t>Child </a:t>
            </a:r>
            <a:r>
              <a:rPr lang="en-US" sz="2400" b="1" u="sng" dirty="0">
                <a:solidFill>
                  <a:srgbClr val="FFC000"/>
                </a:solidFill>
                <a:latin typeface="Arial Unicode MS" pitchFamily="34" charset="-128"/>
                <a:ea typeface="Arial Unicode MS" pitchFamily="34" charset="-128"/>
                <a:cs typeface="Arial Unicode MS" pitchFamily="34" charset="-128"/>
              </a:rPr>
              <a:t>Development </a:t>
            </a:r>
            <a:r>
              <a:rPr lang="en-US" sz="2400" b="1" u="sng" dirty="0" smtClean="0">
                <a:solidFill>
                  <a:srgbClr val="FFC000"/>
                </a:solidFill>
                <a:latin typeface="Arial Unicode MS" pitchFamily="34" charset="-128"/>
                <a:ea typeface="Arial Unicode MS" pitchFamily="34" charset="-128"/>
                <a:cs typeface="Arial Unicode MS" pitchFamily="34" charset="-128"/>
              </a:rPr>
              <a:t>(FCS)</a:t>
            </a:r>
            <a:endParaRPr lang="en-US" sz="2400" b="1" u="sng" dirty="0">
              <a:solidFill>
                <a:srgbClr val="FFC000"/>
              </a:solidFill>
              <a:latin typeface="Arial Unicode MS" pitchFamily="34" charset="-128"/>
              <a:ea typeface="Arial Unicode MS" pitchFamily="34" charset="-128"/>
              <a:cs typeface="Arial Unicode MS" pitchFamily="34" charset="-128"/>
            </a:endParaRPr>
          </a:p>
          <a:p>
            <a:r>
              <a:rPr lang="en-US" sz="2400" b="1" dirty="0" smtClean="0">
                <a:solidFill>
                  <a:srgbClr val="FFC000"/>
                </a:solidFill>
                <a:latin typeface="Arial Unicode MS" pitchFamily="34" charset="-128"/>
                <a:ea typeface="Arial Unicode MS" pitchFamily="34" charset="-128"/>
                <a:cs typeface="Arial Unicode MS" pitchFamily="34" charset="-128"/>
              </a:rPr>
              <a:t>Understanding </a:t>
            </a:r>
            <a:r>
              <a:rPr lang="en-US" sz="2400" b="1" dirty="0">
                <a:solidFill>
                  <a:srgbClr val="FFC000"/>
                </a:solidFill>
                <a:latin typeface="Arial Unicode MS" pitchFamily="34" charset="-128"/>
                <a:ea typeface="Arial Unicode MS" pitchFamily="34" charset="-128"/>
                <a:cs typeface="Arial Unicode MS" pitchFamily="34" charset="-128"/>
              </a:rPr>
              <a:t>how children grow and develop will prepare individuals and families to meet challenges associated with raising children</a:t>
            </a:r>
            <a:r>
              <a:rPr lang="en-US" sz="2400" b="1" dirty="0" smtClean="0">
                <a:solidFill>
                  <a:srgbClr val="FFC000"/>
                </a:solidFill>
                <a:latin typeface="Arial Unicode MS" pitchFamily="34" charset="-128"/>
                <a:ea typeface="Arial Unicode MS" pitchFamily="34" charset="-128"/>
                <a:cs typeface="Arial Unicode MS" pitchFamily="34" charset="-128"/>
              </a:rPr>
              <a:t>.</a:t>
            </a:r>
            <a:endParaRPr lang="en-US" sz="2400" b="1" u="sng" dirty="0">
              <a:solidFill>
                <a:srgbClr val="FFC000"/>
              </a:solidFill>
              <a:latin typeface="Arial Unicode MS" pitchFamily="34" charset="-128"/>
              <a:ea typeface="Arial Unicode MS" pitchFamily="34" charset="-128"/>
              <a:cs typeface="Arial Unicode MS" pitchFamily="34" charset="-128"/>
            </a:endParaRPr>
          </a:p>
        </p:txBody>
      </p:sp>
      <p:sp>
        <p:nvSpPr>
          <p:cNvPr id="3" name="Rectangle 2"/>
          <p:cNvSpPr/>
          <p:nvPr/>
        </p:nvSpPr>
        <p:spPr>
          <a:xfrm>
            <a:off x="152400" y="1843682"/>
            <a:ext cx="3429000" cy="3785652"/>
          </a:xfrm>
          <a:prstGeom prst="rect">
            <a:avLst/>
          </a:prstGeom>
          <a:noFill/>
        </p:spPr>
        <p:txBody>
          <a:bodyPr wrap="square" lIns="91440" tIns="45720" rIns="91440" bIns="45720">
            <a:spAutoFit/>
          </a:bodyPr>
          <a:lstStyle/>
          <a:p>
            <a:pPr algn="ctr"/>
            <a:r>
              <a:rPr lang="en-U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rPr>
              <a:t>2c. </a:t>
            </a:r>
            <a:endPar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a:p>
            <a:pPr algn="ctr"/>
            <a:r>
              <a:rPr lang="en-US" sz="4000" b="1" cap="none" spc="0"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Rationale statement: </a:t>
            </a:r>
          </a:p>
          <a:p>
            <a:pPr algn="ctr"/>
            <a:r>
              <a:rPr lang="en-US" sz="4000" b="1"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Why is this Learning Important?</a:t>
            </a:r>
            <a:endParaRPr lang="en-US" sz="4000" b="1" cap="none" spc="0" dirty="0">
              <a:ln w="17780" cmpd="sng">
                <a:solidFill>
                  <a:srgbClr val="FFFFFF"/>
                </a:solidFill>
                <a:prstDash val="solid"/>
                <a:miter lim="800000"/>
              </a:ln>
              <a:solidFill>
                <a:srgbClr val="FFC000"/>
              </a:solidFill>
              <a:effectLst>
                <a:outerShdw blurRad="50800" algn="tl" rotWithShape="0">
                  <a:srgbClr val="000000"/>
                </a:outerShdw>
              </a:effectLst>
            </a:endParaRPr>
          </a:p>
        </p:txBody>
      </p:sp>
    </p:spTree>
    <p:extLst>
      <p:ext uri="{BB962C8B-B14F-4D97-AF65-F5344CB8AC3E}">
        <p14:creationId xmlns:p14="http://schemas.microsoft.com/office/powerpoint/2010/main" val="25732399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762000" y="338667"/>
            <a:ext cx="6477000" cy="1096962"/>
          </a:xfrm>
          <a:prstGeom prst="rect">
            <a:avLst/>
          </a:prstGeom>
          <a:ln>
            <a:solidFill>
              <a:schemeClr val="bg1"/>
            </a:solidFill>
          </a:ln>
        </p:spPr>
        <p:txBody>
          <a:bodyP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bg1"/>
                </a:solidFill>
                <a:effectLst/>
                <a:uLnTx/>
                <a:uFillTx/>
                <a:latin typeface="+mj-lt"/>
                <a:ea typeface="+mj-ea"/>
                <a:cs typeface="+mj-cs"/>
              </a:rPr>
              <a:t>SLO Template Steps</a:t>
            </a:r>
            <a:r>
              <a:rPr lang="en-US" sz="3200" kern="0" dirty="0" smtClean="0">
                <a:solidFill>
                  <a:schemeClr val="bg1"/>
                </a:solidFill>
                <a:latin typeface="+mj-lt"/>
                <a:ea typeface="+mj-ea"/>
                <a:cs typeface="+mj-cs"/>
              </a:rPr>
              <a:t>: Teacher</a:t>
            </a:r>
            <a:endParaRPr kumimoji="0" lang="en-US" sz="3200" b="0" i="0" u="none" strike="noStrike" kern="0" cap="none" spc="0" normalizeH="0" baseline="0" noProof="0" dirty="0">
              <a:ln>
                <a:noFill/>
              </a:ln>
              <a:solidFill>
                <a:schemeClr val="bg1"/>
              </a:solidFill>
              <a:effectLst/>
              <a:uLnTx/>
              <a:uFillTx/>
              <a:latin typeface="+mj-lt"/>
              <a:ea typeface="+mj-ea"/>
              <a:cs typeface="+mj-cs"/>
            </a:endParaRPr>
          </a:p>
        </p:txBody>
      </p:sp>
      <p:pic>
        <p:nvPicPr>
          <p:cNvPr id="5121" name="Picture 2" descr="j0293236">
            <a:hlinkClick r:id="rId3" action="ppaction://hlinkfile" tooltip="Help-Section 1"/>
          </p:cNvPr>
          <p:cNvPicPr>
            <a:picLocks noChangeAspect="1" noChangeArrowheads="1"/>
          </p:cNvPicPr>
          <p:nvPr/>
        </p:nvPicPr>
        <p:blipFill>
          <a:blip r:embed="rId4" cstate="print"/>
          <a:srcRect/>
          <a:stretch>
            <a:fillRect/>
          </a:stretch>
        </p:blipFill>
        <p:spPr bwMode="auto">
          <a:xfrm>
            <a:off x="6629400" y="53975"/>
            <a:ext cx="236538" cy="174625"/>
          </a:xfrm>
          <a:prstGeom prst="rect">
            <a:avLst/>
          </a:prstGeom>
          <a:noFill/>
        </p:spPr>
      </p:pic>
      <p:pic>
        <p:nvPicPr>
          <p:cNvPr id="32769" name="Picture 4" descr="j0293236">
            <a:hlinkClick r:id="rId5" action="ppaction://hlinkfile" tooltip="Help-Section 2"/>
          </p:cNvPr>
          <p:cNvPicPr>
            <a:picLocks noChangeAspect="1" noChangeArrowheads="1"/>
          </p:cNvPicPr>
          <p:nvPr/>
        </p:nvPicPr>
        <p:blipFill>
          <a:blip r:embed="rId4" cstate="print"/>
          <a:srcRect/>
          <a:stretch>
            <a:fillRect/>
          </a:stretch>
        </p:blipFill>
        <p:spPr bwMode="auto">
          <a:xfrm>
            <a:off x="6781800" y="-1135063"/>
            <a:ext cx="236538" cy="174625"/>
          </a:xfrm>
          <a:prstGeom prst="rect">
            <a:avLst/>
          </a:prstGeom>
          <a:noFill/>
        </p:spPr>
      </p:pic>
      <p:pic>
        <p:nvPicPr>
          <p:cNvPr id="32770" name="Picture 5" descr="j0293236">
            <a:hlinkClick r:id="rId6" action="ppaction://hlinkfile" tooltip="Help-Section 3"/>
          </p:cNvPr>
          <p:cNvPicPr>
            <a:picLocks noChangeAspect="1" noChangeArrowheads="1"/>
          </p:cNvPicPr>
          <p:nvPr/>
        </p:nvPicPr>
        <p:blipFill>
          <a:blip r:embed="rId4" cstate="print"/>
          <a:srcRect/>
          <a:stretch>
            <a:fillRect/>
          </a:stretch>
        </p:blipFill>
        <p:spPr bwMode="auto">
          <a:xfrm>
            <a:off x="6662738" y="55563"/>
            <a:ext cx="236537" cy="174625"/>
          </a:xfrm>
          <a:prstGeom prst="rect">
            <a:avLst/>
          </a:prstGeom>
          <a:noFill/>
        </p:spPr>
      </p:pic>
      <p:graphicFrame>
        <p:nvGraphicFramePr>
          <p:cNvPr id="9" name="Table 8"/>
          <p:cNvGraphicFramePr>
            <a:graphicFrameLocks noGrp="1"/>
          </p:cNvGraphicFramePr>
          <p:nvPr>
            <p:extLst>
              <p:ext uri="{D42A27DB-BD31-4B8C-83A1-F6EECF244321}">
                <p14:modId xmlns:p14="http://schemas.microsoft.com/office/powerpoint/2010/main" val="3391964701"/>
              </p:ext>
            </p:extLst>
          </p:nvPr>
        </p:nvGraphicFramePr>
        <p:xfrm>
          <a:off x="762000" y="1427162"/>
          <a:ext cx="6477000" cy="5052294"/>
        </p:xfrm>
        <a:graphic>
          <a:graphicData uri="http://schemas.openxmlformats.org/drawingml/2006/table">
            <a:tbl>
              <a:tblPr/>
              <a:tblGrid>
                <a:gridCol w="740652"/>
                <a:gridCol w="402348"/>
                <a:gridCol w="1524000"/>
                <a:gridCol w="1143000"/>
                <a:gridCol w="1477099"/>
                <a:gridCol w="1189901"/>
              </a:tblGrid>
              <a:tr h="229308">
                <a:tc gridSpan="6">
                  <a:txBody>
                    <a:bodyPr/>
                    <a:lstStyle/>
                    <a:p>
                      <a:pPr marL="342900" marR="0" lvl="0" indent="-342900" algn="ctr">
                        <a:lnSpc>
                          <a:spcPct val="115000"/>
                        </a:lnSpc>
                        <a:spcBef>
                          <a:spcPts val="0"/>
                        </a:spcBef>
                        <a:spcAft>
                          <a:spcPts val="0"/>
                        </a:spcAft>
                        <a:buFont typeface="+mj-lt"/>
                        <a:buNone/>
                      </a:pPr>
                      <a:r>
                        <a:rPr lang="en-US" sz="1800" b="1" dirty="0" smtClean="0">
                          <a:latin typeface="Times New Roman"/>
                          <a:ea typeface="Calibri"/>
                          <a:cs typeface="Times New Roman"/>
                        </a:rPr>
                        <a:t>3. Performance </a:t>
                      </a:r>
                      <a:r>
                        <a:rPr lang="en-US" sz="1800" b="1" dirty="0">
                          <a:latin typeface="Times New Roman"/>
                          <a:ea typeface="Calibri"/>
                          <a:cs typeface="Times New Roman"/>
                        </a:rPr>
                        <a:t>Measures (PM) </a:t>
                      </a:r>
                      <a:endParaRPr lang="en-US" sz="1800" dirty="0">
                        <a:latin typeface="Calibri"/>
                        <a:ea typeface="Calibri"/>
                        <a:cs typeface="Times New Roman"/>
                      </a:endParaRPr>
                    </a:p>
                  </a:txBody>
                  <a:tcPr marL="53954" marR="539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46628">
                <a:tc>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a</a:t>
                      </a:r>
                      <a:r>
                        <a:rPr lang="en-US" sz="1050" b="1" dirty="0">
                          <a:latin typeface="Times New Roman"/>
                          <a:ea typeface="Calibri"/>
                          <a:cs typeface="Times New Roman"/>
                        </a:rPr>
                        <a:t>. Name </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2">
                  <a:txBody>
                    <a:bodyPr/>
                    <a:lstStyle/>
                    <a:p>
                      <a:pPr marL="331470" marR="0">
                        <a:lnSpc>
                          <a:spcPct val="115000"/>
                        </a:lnSpc>
                        <a:spcBef>
                          <a:spcPts val="0"/>
                        </a:spcBef>
                        <a:spcAft>
                          <a:spcPts val="0"/>
                        </a:spcAft>
                      </a:pPr>
                      <a:endParaRPr lang="en-US" sz="1000" dirty="0">
                        <a:latin typeface="Times New Roman"/>
                        <a:ea typeface="Calibri"/>
                        <a:cs typeface="Times New Roman"/>
                      </a:endParaRPr>
                    </a:p>
                    <a:p>
                      <a:pPr marL="342900" marR="0" lvl="0" indent="-342900">
                        <a:lnSpc>
                          <a:spcPct val="115000"/>
                        </a:lnSpc>
                        <a:spcBef>
                          <a:spcPts val="0"/>
                        </a:spcBef>
                        <a:spcAft>
                          <a:spcPts val="0"/>
                        </a:spcAft>
                        <a:buFont typeface="Symbol"/>
                        <a:buChar char=""/>
                      </a:pPr>
                      <a:r>
                        <a:rPr lang="en-US" sz="1000" dirty="0">
                          <a:solidFill>
                            <a:schemeClr val="bg1"/>
                          </a:solidFill>
                          <a:latin typeface="Times New Roman"/>
                          <a:ea typeface="Calibri"/>
                          <a:cs typeface="Times New Roman"/>
                        </a:rPr>
                        <a:t>PM #1</a:t>
                      </a:r>
                      <a:endParaRPr lang="en-US" sz="1050" dirty="0">
                        <a:solidFill>
                          <a:schemeClr val="bg1"/>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solidFill>
                            <a:schemeClr val="bg1"/>
                          </a:solidFill>
                          <a:latin typeface="Times New Roman"/>
                          <a:ea typeface="Calibri"/>
                          <a:cs typeface="Times New Roman"/>
                        </a:rPr>
                        <a:t>PM #</a:t>
                      </a:r>
                      <a:r>
                        <a:rPr lang="en-US" sz="1000" dirty="0" smtClean="0">
                          <a:solidFill>
                            <a:schemeClr val="bg1"/>
                          </a:solidFill>
                          <a:latin typeface="Times New Roman"/>
                          <a:ea typeface="Calibri"/>
                          <a:cs typeface="Times New Roman"/>
                        </a:rPr>
                        <a:t>2</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#3</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#4</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#5</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b</a:t>
                      </a:r>
                      <a:r>
                        <a:rPr lang="en-US" sz="1050" b="1" dirty="0">
                          <a:latin typeface="Times New Roman"/>
                          <a:ea typeface="Calibri"/>
                          <a:cs typeface="Times New Roman"/>
                        </a:rPr>
                        <a:t>. Type</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tabLst>
                          <a:tab pos="2938145" algn="l"/>
                        </a:tabLst>
                      </a:pPr>
                      <a:r>
                        <a:rPr lang="en-US" sz="1000" dirty="0">
                          <a:solidFill>
                            <a:schemeClr val="bg1"/>
                          </a:solidFill>
                          <a:latin typeface="Times New Roman"/>
                          <a:ea typeface="Calibri"/>
                          <a:cs typeface="Times New Roman"/>
                        </a:rPr>
                        <a:t>____District-designed Measures and </a:t>
                      </a:r>
                      <a:endParaRPr lang="en-US" sz="1000" dirty="0" smtClean="0">
                        <a:solidFill>
                          <a:schemeClr val="bg1"/>
                        </a:solidFill>
                        <a:latin typeface="Times New Roman"/>
                        <a:ea typeface="Calibri"/>
                        <a:cs typeface="Times New Roman"/>
                      </a:endParaRPr>
                    </a:p>
                    <a:p>
                      <a:pPr marL="0" marR="0">
                        <a:lnSpc>
                          <a:spcPct val="115000"/>
                        </a:lnSpc>
                        <a:spcBef>
                          <a:spcPts val="0"/>
                        </a:spcBef>
                        <a:spcAft>
                          <a:spcPts val="0"/>
                        </a:spcAft>
                        <a:tabLst>
                          <a:tab pos="2938145" algn="l"/>
                        </a:tabLst>
                      </a:pPr>
                      <a:r>
                        <a:rPr lang="en-US" sz="1000" dirty="0" smtClean="0">
                          <a:solidFill>
                            <a:schemeClr val="bg1"/>
                          </a:solidFill>
                          <a:latin typeface="Times New Roman"/>
                          <a:ea typeface="Calibri"/>
                          <a:cs typeface="Times New Roman"/>
                        </a:rPr>
                        <a:t>         Examinations</a:t>
                      </a:r>
                      <a:endParaRPr lang="en-US" sz="1050" dirty="0">
                        <a:solidFill>
                          <a:schemeClr val="bg1"/>
                        </a:solidFill>
                        <a:latin typeface="Calibri"/>
                        <a:ea typeface="Calibri"/>
                        <a:cs typeface="Times New Roman"/>
                      </a:endParaRPr>
                    </a:p>
                    <a:p>
                      <a:pPr marL="0" marR="0">
                        <a:lnSpc>
                          <a:spcPct val="115000"/>
                        </a:lnSpc>
                        <a:spcBef>
                          <a:spcPts val="0"/>
                        </a:spcBef>
                        <a:spcAft>
                          <a:spcPts val="0"/>
                        </a:spcAft>
                        <a:tabLst>
                          <a:tab pos="2938145" algn="l"/>
                        </a:tabLst>
                      </a:pPr>
                      <a:r>
                        <a:rPr lang="en-US" sz="1000" dirty="0">
                          <a:solidFill>
                            <a:schemeClr val="bg1"/>
                          </a:solidFill>
                          <a:latin typeface="Times New Roman"/>
                          <a:ea typeface="Calibri"/>
                          <a:cs typeface="Times New Roman"/>
                        </a:rPr>
                        <a:t>____Nationally Recognized Standardized Tests</a:t>
                      </a:r>
                      <a:endParaRPr lang="en-US" sz="1050" dirty="0">
                        <a:solidFill>
                          <a:schemeClr val="bg1"/>
                        </a:solidFill>
                        <a:latin typeface="Calibri"/>
                        <a:ea typeface="Calibri"/>
                        <a:cs typeface="Times New Roman"/>
                      </a:endParaRPr>
                    </a:p>
                    <a:p>
                      <a:pPr marL="0" marR="0">
                        <a:lnSpc>
                          <a:spcPct val="115000"/>
                        </a:lnSpc>
                        <a:spcBef>
                          <a:spcPts val="0"/>
                        </a:spcBef>
                        <a:spcAft>
                          <a:spcPts val="0"/>
                        </a:spcAft>
                        <a:tabLst>
                          <a:tab pos="2938145" algn="l"/>
                        </a:tabLst>
                      </a:pPr>
                      <a:r>
                        <a:rPr lang="en-US" sz="1000" dirty="0">
                          <a:solidFill>
                            <a:schemeClr val="bg1"/>
                          </a:solidFill>
                          <a:latin typeface="Times New Roman"/>
                          <a:ea typeface="Calibri"/>
                          <a:cs typeface="Times New Roman"/>
                        </a:rPr>
                        <a:t>____Industry Certification Examinations</a:t>
                      </a:r>
                      <a:endParaRPr lang="en-US" sz="1050" dirty="0">
                        <a:solidFill>
                          <a:schemeClr val="bg1"/>
                        </a:solidFill>
                        <a:latin typeface="Calibri"/>
                        <a:ea typeface="Calibri"/>
                        <a:cs typeface="Times New Roman"/>
                      </a:endParaRPr>
                    </a:p>
                    <a:p>
                      <a:pPr marL="0" marR="0">
                        <a:lnSpc>
                          <a:spcPct val="115000"/>
                        </a:lnSpc>
                        <a:spcBef>
                          <a:spcPts val="0"/>
                        </a:spcBef>
                        <a:spcAft>
                          <a:spcPts val="0"/>
                        </a:spcAft>
                        <a:tabLst>
                          <a:tab pos="2938145" algn="l"/>
                        </a:tabLst>
                      </a:pPr>
                      <a:r>
                        <a:rPr lang="en-US" sz="1000" dirty="0">
                          <a:solidFill>
                            <a:schemeClr val="bg1"/>
                          </a:solidFill>
                          <a:latin typeface="Times New Roman"/>
                          <a:ea typeface="Calibri"/>
                          <a:cs typeface="Times New Roman"/>
                        </a:rPr>
                        <a:t>____Student Projects </a:t>
                      </a:r>
                      <a:endParaRPr lang="en-US" sz="1050" dirty="0">
                        <a:solidFill>
                          <a:schemeClr val="bg1"/>
                        </a:solidFill>
                        <a:latin typeface="Calibri"/>
                        <a:ea typeface="Calibri"/>
                        <a:cs typeface="Times New Roman"/>
                      </a:endParaRPr>
                    </a:p>
                    <a:p>
                      <a:pPr marL="0" marR="0">
                        <a:lnSpc>
                          <a:spcPct val="115000"/>
                        </a:lnSpc>
                        <a:spcBef>
                          <a:spcPts val="0"/>
                        </a:spcBef>
                        <a:spcAft>
                          <a:spcPts val="0"/>
                        </a:spcAft>
                        <a:tabLst>
                          <a:tab pos="2938145" algn="l"/>
                        </a:tabLst>
                      </a:pPr>
                      <a:r>
                        <a:rPr lang="en-US" sz="1000" dirty="0">
                          <a:solidFill>
                            <a:schemeClr val="bg1"/>
                          </a:solidFill>
                          <a:latin typeface="Times New Roman"/>
                          <a:ea typeface="Calibri"/>
                          <a:cs typeface="Times New Roman"/>
                        </a:rPr>
                        <a:t>____Student Portfolios</a:t>
                      </a:r>
                      <a:endParaRPr lang="en-US" sz="1050" dirty="0">
                        <a:solidFill>
                          <a:schemeClr val="bg1"/>
                        </a:solidFill>
                        <a:latin typeface="Calibri"/>
                        <a:ea typeface="Calibri"/>
                        <a:cs typeface="Times New Roman"/>
                      </a:endParaRPr>
                    </a:p>
                    <a:p>
                      <a:pPr marL="0" marR="0">
                        <a:lnSpc>
                          <a:spcPct val="115000"/>
                        </a:lnSpc>
                        <a:spcBef>
                          <a:spcPts val="0"/>
                        </a:spcBef>
                        <a:spcAft>
                          <a:spcPts val="0"/>
                        </a:spcAft>
                        <a:tabLst>
                          <a:tab pos="2938145" algn="l"/>
                        </a:tabLst>
                      </a:pPr>
                      <a:r>
                        <a:rPr lang="en-US" sz="1000" dirty="0">
                          <a:solidFill>
                            <a:schemeClr val="bg1"/>
                          </a:solidFill>
                          <a:latin typeface="Times New Roman"/>
                          <a:ea typeface="Calibri"/>
                          <a:cs typeface="Times New Roman"/>
                        </a:rPr>
                        <a:t>____ Other:______________________________</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843945">
                <a:tc>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c</a:t>
                      </a:r>
                      <a:r>
                        <a:rPr lang="en-US" sz="1050" b="1" dirty="0">
                          <a:latin typeface="Times New Roman"/>
                          <a:ea typeface="Calibri"/>
                          <a:cs typeface="Times New Roman"/>
                        </a:rPr>
                        <a:t>. Purpose </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2">
                  <a:txBody>
                    <a:bodyPr/>
                    <a:lstStyle/>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#1</a:t>
                      </a:r>
                      <a:endParaRPr lang="en-US" sz="1050" dirty="0" smtClean="0">
                        <a:solidFill>
                          <a:schemeClr val="bg1"/>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#2</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#3</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#4</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#5</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d</a:t>
                      </a:r>
                      <a:r>
                        <a:rPr lang="en-US" sz="1050" b="1" dirty="0">
                          <a:latin typeface="Times New Roman"/>
                          <a:ea typeface="Calibri"/>
                          <a:cs typeface="Times New Roman"/>
                        </a:rPr>
                        <a:t>. Metric</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2">
                  <a:txBody>
                    <a:bodyPr/>
                    <a:lstStyle/>
                    <a:p>
                      <a:pPr marL="219710" marR="0" indent="-228600">
                        <a:lnSpc>
                          <a:spcPct val="115000"/>
                        </a:lnSpc>
                        <a:spcBef>
                          <a:spcPts val="300"/>
                        </a:spcBef>
                        <a:spcAft>
                          <a:spcPts val="0"/>
                        </a:spcAft>
                      </a:pPr>
                      <a:r>
                        <a:rPr lang="en-US" sz="1000" dirty="0">
                          <a:solidFill>
                            <a:schemeClr val="bg1"/>
                          </a:solidFill>
                          <a:latin typeface="Times New Roman"/>
                          <a:ea typeface="Calibri"/>
                          <a:cs typeface="Times New Roman"/>
                        </a:rPr>
                        <a:t> Growth (change in student performance across two or more points in time)</a:t>
                      </a:r>
                    </a:p>
                    <a:p>
                      <a:pPr marL="219710" marR="0" indent="-228600">
                        <a:lnSpc>
                          <a:spcPct val="115000"/>
                        </a:lnSpc>
                        <a:spcBef>
                          <a:spcPts val="300"/>
                        </a:spcBef>
                        <a:spcAft>
                          <a:spcPts val="0"/>
                        </a:spcAft>
                      </a:pPr>
                      <a:r>
                        <a:rPr lang="en-US" sz="1000" dirty="0">
                          <a:solidFill>
                            <a:schemeClr val="bg1"/>
                          </a:solidFill>
                          <a:latin typeface="Times New Roman"/>
                          <a:ea typeface="Calibri"/>
                          <a:cs typeface="Times New Roman"/>
                        </a:rPr>
                        <a:t> Mastery (attainment of a defined level of achievement)</a:t>
                      </a:r>
                      <a:endParaRPr lang="en-US" sz="1050" dirty="0">
                        <a:solidFill>
                          <a:schemeClr val="bg1"/>
                        </a:solidFill>
                        <a:latin typeface="Calibri"/>
                        <a:ea typeface="Calibri"/>
                        <a:cs typeface="Times New Roman"/>
                      </a:endParaRPr>
                    </a:p>
                    <a:p>
                      <a:pPr marL="0" marR="0">
                        <a:lnSpc>
                          <a:spcPct val="115000"/>
                        </a:lnSpc>
                        <a:spcBef>
                          <a:spcPts val="0"/>
                        </a:spcBef>
                        <a:spcAft>
                          <a:spcPts val="0"/>
                        </a:spcAft>
                        <a:tabLst>
                          <a:tab pos="2938145" algn="l"/>
                        </a:tabLst>
                      </a:pPr>
                      <a:r>
                        <a:rPr lang="en-US" sz="1000" dirty="0">
                          <a:solidFill>
                            <a:schemeClr val="bg1"/>
                          </a:solidFill>
                          <a:latin typeface="Times New Roman"/>
                          <a:ea typeface="Calibri"/>
                          <a:cs typeface="Times New Roman"/>
                        </a:rPr>
                        <a:t> Growth and Mastery</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83980">
                <a:tc gridSpan="2">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e</a:t>
                      </a:r>
                      <a:r>
                        <a:rPr lang="en-US" sz="1050" b="1" dirty="0">
                          <a:latin typeface="Times New Roman"/>
                          <a:ea typeface="Calibri"/>
                          <a:cs typeface="Times New Roman"/>
                        </a:rPr>
                        <a:t>. </a:t>
                      </a:r>
                      <a:endParaRPr lang="en-US" sz="1050" dirty="0">
                        <a:latin typeface="Calibri"/>
                        <a:ea typeface="Calibri"/>
                        <a:cs typeface="Times New Roman"/>
                      </a:endParaRPr>
                    </a:p>
                    <a:p>
                      <a:pPr marL="0" marR="0">
                        <a:lnSpc>
                          <a:spcPct val="115000"/>
                        </a:lnSpc>
                        <a:spcBef>
                          <a:spcPts val="0"/>
                        </a:spcBef>
                        <a:spcAft>
                          <a:spcPts val="0"/>
                        </a:spcAft>
                        <a:tabLst>
                          <a:tab pos="2938145" algn="l"/>
                        </a:tabLst>
                      </a:pPr>
                      <a:r>
                        <a:rPr lang="en-US" sz="1050" b="1" dirty="0">
                          <a:latin typeface="Times New Roman"/>
                          <a:ea typeface="Calibri"/>
                          <a:cs typeface="Times New Roman"/>
                        </a:rPr>
                        <a:t>Administration</a:t>
                      </a:r>
                      <a:endParaRPr lang="en-US" sz="1050" dirty="0">
                        <a:latin typeface="Calibri"/>
                        <a:ea typeface="Calibri"/>
                        <a:cs typeface="Times New Roman"/>
                      </a:endParaRPr>
                    </a:p>
                    <a:p>
                      <a:pPr marL="0" marR="0">
                        <a:lnSpc>
                          <a:spcPct val="115000"/>
                        </a:lnSpc>
                        <a:spcBef>
                          <a:spcPts val="0"/>
                        </a:spcBef>
                        <a:spcAft>
                          <a:spcPts val="0"/>
                        </a:spcAft>
                        <a:tabLst>
                          <a:tab pos="2938145" algn="l"/>
                        </a:tabLst>
                      </a:pPr>
                      <a:r>
                        <a:rPr lang="en-US" sz="1050" b="1" dirty="0">
                          <a:latin typeface="Times New Roman"/>
                          <a:ea typeface="Calibri"/>
                          <a:cs typeface="Times New Roman"/>
                        </a:rPr>
                        <a:t>Frequency</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hMerge="1">
                  <a:txBody>
                    <a:bodyPr/>
                    <a:lstStyle/>
                    <a:p>
                      <a:endParaRPr lang="en-US"/>
                    </a:p>
                  </a:txBody>
                  <a:tcPr/>
                </a:tc>
                <a:tc>
                  <a:txBody>
                    <a:bodyPr/>
                    <a:lstStyle/>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#1</a:t>
                      </a:r>
                      <a:endParaRPr lang="en-US" sz="1050" dirty="0" smtClean="0">
                        <a:solidFill>
                          <a:schemeClr val="bg1"/>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#2</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#3</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#4</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#5</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f</a:t>
                      </a:r>
                      <a:r>
                        <a:rPr lang="en-US" sz="1050" b="1" dirty="0">
                          <a:latin typeface="Times New Roman"/>
                          <a:ea typeface="Calibri"/>
                          <a:cs typeface="Times New Roman"/>
                        </a:rPr>
                        <a:t>. Adaptations/</a:t>
                      </a:r>
                      <a:endParaRPr lang="en-US" sz="1050" dirty="0">
                        <a:latin typeface="Calibri"/>
                        <a:ea typeface="Calibri"/>
                        <a:cs typeface="Times New Roman"/>
                      </a:endParaRPr>
                    </a:p>
                    <a:p>
                      <a:pPr marL="0" marR="0">
                        <a:lnSpc>
                          <a:spcPct val="115000"/>
                        </a:lnSpc>
                        <a:spcBef>
                          <a:spcPts val="0"/>
                        </a:spcBef>
                        <a:spcAft>
                          <a:spcPts val="0"/>
                        </a:spcAft>
                        <a:tabLst>
                          <a:tab pos="2938145" algn="l"/>
                        </a:tabLst>
                      </a:pPr>
                      <a:r>
                        <a:rPr lang="en-US" sz="1050" b="1" dirty="0">
                          <a:latin typeface="Times New Roman"/>
                          <a:ea typeface="Calibri"/>
                          <a:cs typeface="Times New Roman"/>
                        </a:rPr>
                        <a:t>Accommodations</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219710" marR="0" indent="-228600">
                        <a:lnSpc>
                          <a:spcPct val="115000"/>
                        </a:lnSpc>
                        <a:spcBef>
                          <a:spcPts val="300"/>
                        </a:spcBef>
                        <a:spcAft>
                          <a:spcPts val="0"/>
                        </a:spcAft>
                      </a:pPr>
                      <a:r>
                        <a:rPr lang="en-US" sz="1000" dirty="0">
                          <a:solidFill>
                            <a:schemeClr val="bg1"/>
                          </a:solidFill>
                          <a:latin typeface="Times New Roman"/>
                          <a:ea typeface="Calibri"/>
                          <a:cs typeface="Times New Roman"/>
                        </a:rPr>
                        <a:t> IEP</a:t>
                      </a:r>
                    </a:p>
                    <a:p>
                      <a:pPr marL="219710" marR="0" indent="-228600">
                        <a:lnSpc>
                          <a:spcPct val="115000"/>
                        </a:lnSpc>
                        <a:spcBef>
                          <a:spcPts val="300"/>
                        </a:spcBef>
                        <a:spcAft>
                          <a:spcPts val="0"/>
                        </a:spcAft>
                      </a:pPr>
                      <a:r>
                        <a:rPr lang="en-US" sz="1000" dirty="0">
                          <a:solidFill>
                            <a:schemeClr val="bg1"/>
                          </a:solidFill>
                          <a:latin typeface="Times New Roman"/>
                          <a:ea typeface="Calibri"/>
                          <a:cs typeface="Times New Roman"/>
                        </a:rPr>
                        <a:t> ELL</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9710" marR="0" indent="-228600">
                        <a:lnSpc>
                          <a:spcPct val="115000"/>
                        </a:lnSpc>
                        <a:spcBef>
                          <a:spcPts val="300"/>
                        </a:spcBef>
                        <a:spcAft>
                          <a:spcPts val="0"/>
                        </a:spcAft>
                      </a:pPr>
                      <a:endParaRPr lang="en-US" sz="1000" dirty="0">
                        <a:latin typeface="Times New Roman"/>
                        <a:ea typeface="Calibri"/>
                        <a:cs typeface="Times New Roman"/>
                      </a:endParaRPr>
                    </a:p>
                    <a:p>
                      <a:pPr marL="219710" marR="0" indent="-228600">
                        <a:lnSpc>
                          <a:spcPct val="115000"/>
                        </a:lnSpc>
                        <a:spcBef>
                          <a:spcPts val="300"/>
                        </a:spcBef>
                        <a:spcAft>
                          <a:spcPts val="0"/>
                        </a:spcAft>
                      </a:pPr>
                      <a:r>
                        <a:rPr lang="en-US" sz="1000" dirty="0">
                          <a:latin typeface="Times New Roman"/>
                          <a:ea typeface="Calibri"/>
                          <a:cs typeface="Times New Roman"/>
                        </a:rPr>
                        <a:t> </a:t>
                      </a:r>
                      <a:r>
                        <a:rPr lang="en-US" sz="1000" dirty="0">
                          <a:solidFill>
                            <a:schemeClr val="bg1"/>
                          </a:solidFill>
                          <a:latin typeface="Times New Roman"/>
                          <a:ea typeface="Calibri"/>
                          <a:cs typeface="Times New Roman"/>
                        </a:rPr>
                        <a:t>Gifted IEP</a:t>
                      </a:r>
                      <a:endParaRPr lang="en-US" sz="1050" dirty="0">
                        <a:solidFill>
                          <a:schemeClr val="bg1"/>
                        </a:solidFill>
                        <a:latin typeface="Calibri"/>
                        <a:ea typeface="Calibri"/>
                        <a:cs typeface="Times New Roman"/>
                      </a:endParaRPr>
                    </a:p>
                    <a:p>
                      <a:pPr marL="219710" marR="0" indent="-228600">
                        <a:lnSpc>
                          <a:spcPct val="115000"/>
                        </a:lnSpc>
                        <a:spcBef>
                          <a:spcPts val="300"/>
                        </a:spcBef>
                        <a:spcAft>
                          <a:spcPts val="0"/>
                        </a:spcAft>
                      </a:pPr>
                      <a:r>
                        <a:rPr lang="en-US" sz="1000" dirty="0">
                          <a:solidFill>
                            <a:schemeClr val="bg1"/>
                          </a:solidFill>
                          <a:latin typeface="Times New Roman"/>
                          <a:ea typeface="Calibri"/>
                          <a:cs typeface="Times New Roman"/>
                        </a:rPr>
                        <a:t> Other</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4003">
                <a:tc gridSpan="2">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g</a:t>
                      </a:r>
                      <a:r>
                        <a:rPr lang="en-US" sz="1050" b="1" dirty="0">
                          <a:latin typeface="Times New Roman"/>
                          <a:ea typeface="Calibri"/>
                          <a:cs typeface="Times New Roman"/>
                        </a:rPr>
                        <a:t>. Resources/</a:t>
                      </a:r>
                      <a:endParaRPr lang="en-US" sz="1050" dirty="0">
                        <a:latin typeface="Calibri"/>
                        <a:ea typeface="Calibri"/>
                        <a:cs typeface="Times New Roman"/>
                      </a:endParaRPr>
                    </a:p>
                    <a:p>
                      <a:pPr marL="0" marR="0">
                        <a:lnSpc>
                          <a:spcPct val="115000"/>
                        </a:lnSpc>
                        <a:spcBef>
                          <a:spcPts val="0"/>
                        </a:spcBef>
                        <a:spcAft>
                          <a:spcPts val="0"/>
                        </a:spcAft>
                        <a:tabLst>
                          <a:tab pos="2938145" algn="l"/>
                        </a:tabLst>
                      </a:pPr>
                      <a:r>
                        <a:rPr lang="en-US" sz="1050" b="1" dirty="0">
                          <a:latin typeface="Times New Roman"/>
                          <a:ea typeface="Calibri"/>
                          <a:cs typeface="Times New Roman"/>
                        </a:rPr>
                        <a:t>Equipment</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hMerge="1">
                  <a:txBody>
                    <a:bodyPr/>
                    <a:lstStyle/>
                    <a:p>
                      <a:endParaRPr lang="en-US"/>
                    </a:p>
                  </a:txBody>
                  <a:tcPr/>
                </a:tc>
                <a:tc>
                  <a:txBody>
                    <a:bodyPr/>
                    <a:lstStyle/>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#1</a:t>
                      </a:r>
                      <a:endParaRPr lang="en-US" sz="1050" dirty="0" smtClean="0">
                        <a:solidFill>
                          <a:schemeClr val="bg1"/>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#2</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#3</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#4</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#5</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h</a:t>
                      </a:r>
                      <a:r>
                        <a:rPr lang="en-US" sz="1050" b="1" dirty="0">
                          <a:latin typeface="Times New Roman"/>
                          <a:ea typeface="Calibri"/>
                          <a:cs typeface="Times New Roman"/>
                        </a:rPr>
                        <a:t>. Scoring Tools</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2">
                  <a:txBody>
                    <a:bodyPr/>
                    <a:lstStyle/>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#1</a:t>
                      </a:r>
                      <a:endParaRPr lang="en-US" sz="1050" dirty="0" smtClean="0">
                        <a:solidFill>
                          <a:schemeClr val="bg1"/>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#2</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#3</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#4</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#5</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876536">
                <a:tc gridSpan="2">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i</a:t>
                      </a:r>
                      <a:r>
                        <a:rPr lang="en-US" sz="1050" b="1" dirty="0">
                          <a:latin typeface="Times New Roman"/>
                          <a:ea typeface="Calibri"/>
                          <a:cs typeface="Times New Roman"/>
                        </a:rPr>
                        <a:t>. Administration &amp; Scoring Personnel</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hMerge="1">
                  <a:txBody>
                    <a:bodyPr/>
                    <a:lstStyle/>
                    <a:p>
                      <a:endParaRPr lang="en-US"/>
                    </a:p>
                  </a:txBody>
                  <a:tcPr/>
                </a:tc>
                <a:tc>
                  <a:txBody>
                    <a:bodyPr/>
                    <a:lstStyle/>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#1</a:t>
                      </a:r>
                      <a:endParaRPr lang="en-US" sz="1050" dirty="0" smtClean="0">
                        <a:solidFill>
                          <a:schemeClr val="bg1"/>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#2</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#3</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#4</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#5</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tabLst>
                          <a:tab pos="2938145" algn="l"/>
                        </a:tabLst>
                      </a:pPr>
                      <a:r>
                        <a:rPr lang="en-US" sz="1050" b="1" dirty="0">
                          <a:latin typeface="Times New Roman"/>
                          <a:ea typeface="Calibri"/>
                          <a:cs typeface="Times New Roman"/>
                        </a:rPr>
                        <a:t>3</a:t>
                      </a:r>
                      <a:r>
                        <a:rPr lang="en-US" sz="1050" b="1" dirty="0" smtClean="0">
                          <a:latin typeface="Times New Roman"/>
                          <a:ea typeface="Calibri"/>
                          <a:cs typeface="Times New Roman"/>
                        </a:rPr>
                        <a:t>j</a:t>
                      </a:r>
                      <a:r>
                        <a:rPr lang="en-US" sz="1050" b="1" dirty="0">
                          <a:latin typeface="Times New Roman"/>
                          <a:ea typeface="Calibri"/>
                          <a:cs typeface="Times New Roman"/>
                        </a:rPr>
                        <a:t>. Performance Reporting</a:t>
                      </a:r>
                      <a:endParaRPr lang="en-US" sz="1050" dirty="0">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2">
                  <a:txBody>
                    <a:bodyPr/>
                    <a:lstStyle/>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#1</a:t>
                      </a:r>
                      <a:endParaRPr lang="en-US" sz="1050" dirty="0" smtClean="0">
                        <a:solidFill>
                          <a:schemeClr val="bg1"/>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#2</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#3</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#4</a:t>
                      </a:r>
                    </a:p>
                    <a:p>
                      <a:pPr marL="342900" marR="0" lvl="0" indent="-342900">
                        <a:lnSpc>
                          <a:spcPct val="115000"/>
                        </a:lnSpc>
                        <a:spcBef>
                          <a:spcPts val="0"/>
                        </a:spcBef>
                        <a:spcAft>
                          <a:spcPts val="0"/>
                        </a:spcAft>
                        <a:buFont typeface="Symbol"/>
                        <a:buChar char=""/>
                      </a:pPr>
                      <a:r>
                        <a:rPr lang="en-US" sz="1000" dirty="0" smtClean="0">
                          <a:solidFill>
                            <a:schemeClr val="bg1"/>
                          </a:solidFill>
                          <a:latin typeface="Times New Roman"/>
                          <a:ea typeface="Calibri"/>
                          <a:cs typeface="Times New Roman"/>
                        </a:rPr>
                        <a:t>PM #5</a:t>
                      </a:r>
                      <a:endParaRPr lang="en-US" sz="1050" dirty="0">
                        <a:solidFill>
                          <a:schemeClr val="bg1"/>
                        </a:solidFill>
                        <a:latin typeface="Calibri"/>
                        <a:ea typeface="Calibri"/>
                        <a:cs typeface="Times New Roman"/>
                      </a:endParaRPr>
                    </a:p>
                  </a:txBody>
                  <a:tcPr marL="53954" marR="539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pic>
        <p:nvPicPr>
          <p:cNvPr id="33793" name="Picture 6" descr="j0293236">
            <a:hlinkClick r:id="rId7" action="ppaction://hlinkfile" tooltip="Help-Section 4"/>
          </p:cNvPr>
          <p:cNvPicPr>
            <a:picLocks noChangeAspect="1" noChangeArrowheads="1"/>
          </p:cNvPicPr>
          <p:nvPr/>
        </p:nvPicPr>
        <p:blipFill>
          <a:blip r:embed="rId4" cstate="print"/>
          <a:srcRect/>
          <a:stretch>
            <a:fillRect/>
          </a:stretch>
        </p:blipFill>
        <p:spPr bwMode="auto">
          <a:xfrm>
            <a:off x="6583363" y="15875"/>
            <a:ext cx="236537" cy="174625"/>
          </a:xfrm>
          <a:prstGeom prst="rect">
            <a:avLst/>
          </a:prstGeom>
          <a:noFill/>
        </p:spPr>
      </p:pic>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28600"/>
            <a:ext cx="7162800" cy="1828800"/>
          </a:xfrm>
        </p:spPr>
        <p:txBody>
          <a:bodyPr>
            <a:normAutofit/>
          </a:bodyPr>
          <a:lstStyle/>
          <a:p>
            <a:pPr algn="ctr"/>
            <a:r>
              <a:rPr lang="en-US" dirty="0" smtClean="0"/>
              <a:t>Many things must be considered when choosing or  building quality assessments.</a:t>
            </a:r>
            <a:endParaRPr lang="en-US" dirty="0"/>
          </a:p>
        </p:txBody>
      </p:sp>
      <p:pic>
        <p:nvPicPr>
          <p:cNvPr id="7170" name="Picture 2" descr="C:\Users\David\AppData\Local\Microsoft\Windows\Temporary Internet Files\Content.IE5\WW07PLC3\MC900089820[1].wmf"/>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676400" y="2057401"/>
            <a:ext cx="4735453" cy="3109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04256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458200" cy="838200"/>
          </a:xfrm>
        </p:spPr>
        <p:style>
          <a:lnRef idx="1">
            <a:schemeClr val="accent3"/>
          </a:lnRef>
          <a:fillRef idx="2">
            <a:schemeClr val="accent3"/>
          </a:fillRef>
          <a:effectRef idx="1">
            <a:schemeClr val="accent3"/>
          </a:effectRef>
          <a:fontRef idx="minor">
            <a:schemeClr val="dk1"/>
          </a:fontRef>
        </p:style>
        <p:txBody>
          <a:bodyPr/>
          <a:lstStyle/>
          <a:p>
            <a:pPr algn="ctr"/>
            <a:r>
              <a:rPr lang="en-US" sz="2400" dirty="0" smtClean="0"/>
              <a:t>Choosing or Building Performance Measures and Tasks</a:t>
            </a:r>
            <a:r>
              <a:rPr lang="en-US" dirty="0" smtClean="0"/>
              <a:t/>
            </a:r>
            <a:br>
              <a:rPr lang="en-US" dirty="0" smtClean="0"/>
            </a:br>
            <a:r>
              <a:rPr lang="en-US" dirty="0" smtClean="0"/>
              <a:t>Some things to think about…</a:t>
            </a:r>
            <a:endParaRPr lang="en-US" dirty="0"/>
          </a:p>
        </p:txBody>
      </p:sp>
      <p:sp>
        <p:nvSpPr>
          <p:cNvPr id="3" name="Content Placeholder 2"/>
          <p:cNvSpPr>
            <a:spLocks noGrp="1"/>
          </p:cNvSpPr>
          <p:nvPr>
            <p:ph idx="1"/>
          </p:nvPr>
        </p:nvSpPr>
        <p:spPr>
          <a:xfrm>
            <a:off x="609600" y="2971800"/>
            <a:ext cx="6781800" cy="1828800"/>
          </a:xfrm>
        </p:spPr>
        <p:txBody>
          <a:bodyPr>
            <a:noAutofit/>
          </a:bodyPr>
          <a:lstStyle/>
          <a:p>
            <a:pPr marL="0" indent="0" algn="ctr">
              <a:buNone/>
            </a:pPr>
            <a:r>
              <a:rPr lang="en-US" sz="3600" dirty="0" smtClean="0"/>
              <a:t>What must a Student know and do to complete a performance measure?</a:t>
            </a:r>
          </a:p>
          <a:p>
            <a:pPr marL="0" indent="0">
              <a:buNone/>
            </a:pPr>
            <a:endParaRPr lang="en-US" sz="4200" dirty="0"/>
          </a:p>
        </p:txBody>
      </p:sp>
      <p:sp>
        <p:nvSpPr>
          <p:cNvPr id="4" name="Rectangle 3"/>
          <p:cNvSpPr/>
          <p:nvPr/>
        </p:nvSpPr>
        <p:spPr>
          <a:xfrm>
            <a:off x="609600" y="1219200"/>
            <a:ext cx="6705600" cy="1754326"/>
          </a:xfrm>
          <a:prstGeom prst="rect">
            <a:avLst/>
          </a:prstGeom>
        </p:spPr>
        <p:txBody>
          <a:bodyPr wrap="square">
            <a:spAutoFit/>
          </a:bodyPr>
          <a:lstStyle/>
          <a:p>
            <a:pPr algn="ctr"/>
            <a:r>
              <a:rPr lang="en-US" sz="3600" dirty="0">
                <a:solidFill>
                  <a:srgbClr val="FFC000"/>
                </a:solidFill>
              </a:rPr>
              <a:t>What does a Teacher do to administer a performance measure?</a:t>
            </a:r>
          </a:p>
        </p:txBody>
      </p:sp>
      <p:sp>
        <p:nvSpPr>
          <p:cNvPr id="5" name="Rectangle 4"/>
          <p:cNvSpPr/>
          <p:nvPr/>
        </p:nvSpPr>
        <p:spPr>
          <a:xfrm>
            <a:off x="762000" y="4724400"/>
            <a:ext cx="4572000" cy="1754326"/>
          </a:xfrm>
          <a:prstGeom prst="rect">
            <a:avLst/>
          </a:prstGeom>
        </p:spPr>
        <p:txBody>
          <a:bodyPr>
            <a:spAutoFit/>
          </a:bodyPr>
          <a:lstStyle/>
          <a:p>
            <a:pPr algn="ctr"/>
            <a:r>
              <a:rPr lang="en-US" sz="3600" dirty="0">
                <a:solidFill>
                  <a:srgbClr val="FFFF00"/>
                </a:solidFill>
              </a:rPr>
              <a:t>How does a Teacher </a:t>
            </a:r>
          </a:p>
          <a:p>
            <a:pPr algn="ctr"/>
            <a:r>
              <a:rPr lang="en-US" sz="3600" dirty="0">
                <a:solidFill>
                  <a:srgbClr val="FFFF00"/>
                </a:solidFill>
              </a:rPr>
              <a:t>score a performance </a:t>
            </a:r>
          </a:p>
          <a:p>
            <a:pPr algn="ctr"/>
            <a:r>
              <a:rPr lang="en-US" sz="3600" dirty="0">
                <a:solidFill>
                  <a:srgbClr val="FFFF00"/>
                </a:solidFill>
              </a:rPr>
              <a:t>measure?</a:t>
            </a:r>
          </a:p>
        </p:txBody>
      </p:sp>
    </p:spTree>
    <p:extLst>
      <p:ext uri="{BB962C8B-B14F-4D97-AF65-F5344CB8AC3E}">
        <p14:creationId xmlns:p14="http://schemas.microsoft.com/office/powerpoint/2010/main" val="34858615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066800" y="304800"/>
            <a:ext cx="6324600" cy="1096962"/>
          </a:xfrm>
          <a:prstGeom prst="rect">
            <a:avLst/>
          </a:prstGeom>
          <a:ln>
            <a:solidFill>
              <a:schemeClr val="bg1"/>
            </a:solidFill>
          </a:ln>
        </p:spPr>
        <p:txBody>
          <a:bodyP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bg1"/>
                </a:solidFill>
                <a:effectLst/>
                <a:uLnTx/>
                <a:uFillTx/>
                <a:latin typeface="+mj-lt"/>
                <a:ea typeface="+mj-ea"/>
                <a:cs typeface="+mj-cs"/>
              </a:rPr>
              <a:t>SLO Template Steps</a:t>
            </a:r>
            <a:r>
              <a:rPr lang="en-US" sz="3200" kern="0" dirty="0" smtClean="0">
                <a:solidFill>
                  <a:schemeClr val="bg1"/>
                </a:solidFill>
                <a:latin typeface="+mj-lt"/>
                <a:ea typeface="+mj-ea"/>
                <a:cs typeface="+mj-cs"/>
              </a:rPr>
              <a:t>: Teacher</a:t>
            </a:r>
            <a:endParaRPr kumimoji="0" lang="en-US" sz="3200" b="0" i="0" u="none" strike="noStrike" kern="0" cap="none" spc="0" normalizeH="0" baseline="0" noProof="0" dirty="0">
              <a:ln>
                <a:noFill/>
              </a:ln>
              <a:solidFill>
                <a:schemeClr val="bg1"/>
              </a:solidFill>
              <a:effectLst/>
              <a:uLnTx/>
              <a:uFillTx/>
              <a:latin typeface="+mj-lt"/>
              <a:ea typeface="+mj-ea"/>
              <a:cs typeface="+mj-cs"/>
            </a:endParaRPr>
          </a:p>
        </p:txBody>
      </p:sp>
      <p:pic>
        <p:nvPicPr>
          <p:cNvPr id="5121" name="Picture 2" descr="j0293236">
            <a:hlinkClick r:id="rId2" action="ppaction://hlinkfile" tooltip="Help-Section 1"/>
          </p:cNvPr>
          <p:cNvPicPr>
            <a:picLocks noChangeAspect="1" noChangeArrowheads="1"/>
          </p:cNvPicPr>
          <p:nvPr/>
        </p:nvPicPr>
        <p:blipFill>
          <a:blip r:embed="rId3" cstate="print"/>
          <a:srcRect/>
          <a:stretch>
            <a:fillRect/>
          </a:stretch>
        </p:blipFill>
        <p:spPr bwMode="auto">
          <a:xfrm>
            <a:off x="6629400" y="53975"/>
            <a:ext cx="236538" cy="174625"/>
          </a:xfrm>
          <a:prstGeom prst="rect">
            <a:avLst/>
          </a:prstGeom>
          <a:noFill/>
        </p:spPr>
      </p:pic>
      <p:graphicFrame>
        <p:nvGraphicFramePr>
          <p:cNvPr id="8" name="Table 7"/>
          <p:cNvGraphicFramePr>
            <a:graphicFrameLocks noGrp="1"/>
          </p:cNvGraphicFramePr>
          <p:nvPr>
            <p:extLst>
              <p:ext uri="{D42A27DB-BD31-4B8C-83A1-F6EECF244321}">
                <p14:modId xmlns:p14="http://schemas.microsoft.com/office/powerpoint/2010/main" val="1304042156"/>
              </p:ext>
            </p:extLst>
          </p:nvPr>
        </p:nvGraphicFramePr>
        <p:xfrm>
          <a:off x="990600" y="1905000"/>
          <a:ext cx="6400801" cy="4191000"/>
        </p:xfrm>
        <a:graphic>
          <a:graphicData uri="http://schemas.openxmlformats.org/drawingml/2006/table">
            <a:tbl>
              <a:tblPr/>
              <a:tblGrid>
                <a:gridCol w="1474694"/>
                <a:gridCol w="1642034"/>
                <a:gridCol w="1181850"/>
                <a:gridCol w="2102223"/>
              </a:tblGrid>
              <a:tr h="401876">
                <a:tc gridSpan="4">
                  <a:txBody>
                    <a:bodyPr/>
                    <a:lstStyle/>
                    <a:p>
                      <a:pPr marL="342900" marR="0" lvl="0" indent="-342900" algn="ctr">
                        <a:lnSpc>
                          <a:spcPct val="115000"/>
                        </a:lnSpc>
                        <a:spcBef>
                          <a:spcPts val="300"/>
                        </a:spcBef>
                        <a:spcAft>
                          <a:spcPts val="0"/>
                        </a:spcAft>
                        <a:buFont typeface="+mj-lt"/>
                        <a:buNone/>
                      </a:pPr>
                      <a:r>
                        <a:rPr lang="en-US" sz="1800" b="1" dirty="0" smtClean="0">
                          <a:latin typeface="Times New Roman"/>
                          <a:ea typeface="Calibri"/>
                          <a:cs typeface="Times New Roman"/>
                        </a:rPr>
                        <a:t>4. Performance </a:t>
                      </a:r>
                      <a:r>
                        <a:rPr lang="en-US" sz="1800" b="1" dirty="0">
                          <a:latin typeface="Times New Roman"/>
                          <a:ea typeface="Calibri"/>
                          <a:cs typeface="Times New Roman"/>
                        </a:rPr>
                        <a:t>Indicators (PI)</a:t>
                      </a:r>
                      <a:endParaRPr lang="en-US" sz="1800" dirty="0">
                        <a:latin typeface="Calibri"/>
                        <a:ea typeface="Calibri"/>
                        <a:cs typeface="Times New Roman"/>
                      </a:endParaRPr>
                    </a:p>
                  </a:txBody>
                  <a:tcPr marL="37850" marR="378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05161">
                <a:tc>
                  <a:txBody>
                    <a:bodyPr/>
                    <a:lstStyle/>
                    <a:p>
                      <a:pPr marL="0" marR="0">
                        <a:lnSpc>
                          <a:spcPct val="115000"/>
                        </a:lnSpc>
                        <a:spcBef>
                          <a:spcPts val="0"/>
                        </a:spcBef>
                        <a:spcAft>
                          <a:spcPts val="0"/>
                        </a:spcAft>
                      </a:pPr>
                      <a:r>
                        <a:rPr lang="en-US" sz="1100" b="1" dirty="0">
                          <a:latin typeface="Times New Roman"/>
                          <a:ea typeface="Calibri"/>
                          <a:cs typeface="Times New Roman"/>
                        </a:rPr>
                        <a:t>4</a:t>
                      </a:r>
                      <a:r>
                        <a:rPr lang="en-US" sz="1100" b="1" dirty="0" smtClean="0">
                          <a:latin typeface="Times New Roman"/>
                          <a:ea typeface="Calibri"/>
                          <a:cs typeface="Times New Roman"/>
                        </a:rPr>
                        <a:t>a</a:t>
                      </a:r>
                      <a:r>
                        <a:rPr lang="en-US" sz="1100" b="1" dirty="0">
                          <a:latin typeface="Times New Roman"/>
                          <a:ea typeface="Calibri"/>
                          <a:cs typeface="Times New Roman"/>
                        </a:rPr>
                        <a:t>. PI Targets: </a:t>
                      </a:r>
                      <a:endParaRPr lang="en-US" sz="1100" b="1" dirty="0" smtClean="0">
                        <a:latin typeface="Times New Roman"/>
                        <a:ea typeface="Calibri"/>
                        <a:cs typeface="Times New Roman"/>
                      </a:endParaRPr>
                    </a:p>
                    <a:p>
                      <a:pPr marL="0" marR="0">
                        <a:lnSpc>
                          <a:spcPct val="115000"/>
                        </a:lnSpc>
                        <a:spcBef>
                          <a:spcPts val="0"/>
                        </a:spcBef>
                        <a:spcAft>
                          <a:spcPts val="0"/>
                        </a:spcAft>
                      </a:pPr>
                      <a:r>
                        <a:rPr lang="en-US" sz="1100" b="1" dirty="0" smtClean="0">
                          <a:latin typeface="Times New Roman"/>
                          <a:ea typeface="Calibri"/>
                          <a:cs typeface="Times New Roman"/>
                        </a:rPr>
                        <a:t>All </a:t>
                      </a:r>
                      <a:r>
                        <a:rPr lang="en-US" sz="1100" b="1" dirty="0">
                          <a:latin typeface="Times New Roman"/>
                          <a:ea typeface="Calibri"/>
                          <a:cs typeface="Times New Roman"/>
                        </a:rPr>
                        <a:t>Student Group</a:t>
                      </a:r>
                      <a:endParaRPr lang="en-US" sz="1100" dirty="0">
                        <a:latin typeface="Calibri"/>
                        <a:ea typeface="Calibri"/>
                        <a:cs typeface="Times New Roman"/>
                      </a:endParaRPr>
                    </a:p>
                  </a:txBody>
                  <a:tcPr marL="37850" marR="378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3">
                  <a:txBody>
                    <a:bodyPr/>
                    <a:lstStyle/>
                    <a:p>
                      <a:pPr marL="342900" marR="0" lvl="0" indent="-342900">
                        <a:lnSpc>
                          <a:spcPct val="115000"/>
                        </a:lnSpc>
                        <a:spcBef>
                          <a:spcPts val="0"/>
                        </a:spcBef>
                        <a:spcAft>
                          <a:spcPts val="0"/>
                        </a:spcAft>
                        <a:buFont typeface="Symbol"/>
                        <a:buChar char=""/>
                      </a:pPr>
                      <a:r>
                        <a:rPr lang="en-US" sz="1100" dirty="0">
                          <a:solidFill>
                            <a:schemeClr val="bg1"/>
                          </a:solidFill>
                          <a:latin typeface="Times New Roman"/>
                          <a:ea typeface="Calibri"/>
                          <a:cs typeface="Times New Roman"/>
                        </a:rPr>
                        <a:t>PI Target #1</a:t>
                      </a:r>
                      <a:endParaRPr lang="en-US" sz="1100" dirty="0">
                        <a:solidFill>
                          <a:schemeClr val="bg1"/>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100" dirty="0">
                          <a:solidFill>
                            <a:schemeClr val="bg1"/>
                          </a:solidFill>
                          <a:latin typeface="Times New Roman"/>
                          <a:ea typeface="Calibri"/>
                          <a:cs typeface="Times New Roman"/>
                        </a:rPr>
                        <a:t>PI Target #</a:t>
                      </a:r>
                      <a:r>
                        <a:rPr lang="en-US" sz="1100" dirty="0" smtClean="0">
                          <a:solidFill>
                            <a:schemeClr val="bg1"/>
                          </a:solidFill>
                          <a:latin typeface="Times New Roman"/>
                          <a:ea typeface="Calibri"/>
                          <a:cs typeface="Times New Roman"/>
                        </a:rPr>
                        <a:t>2</a:t>
                      </a:r>
                    </a:p>
                    <a:p>
                      <a:pPr marL="342900" marR="0" lvl="0" indent="-342900">
                        <a:lnSpc>
                          <a:spcPct val="115000"/>
                        </a:lnSpc>
                        <a:spcBef>
                          <a:spcPts val="0"/>
                        </a:spcBef>
                        <a:spcAft>
                          <a:spcPts val="0"/>
                        </a:spcAft>
                        <a:buFont typeface="Symbol"/>
                        <a:buChar char=""/>
                      </a:pPr>
                      <a:r>
                        <a:rPr lang="en-US" sz="1100" dirty="0" smtClean="0">
                          <a:solidFill>
                            <a:schemeClr val="bg1"/>
                          </a:solidFill>
                          <a:latin typeface="Times New Roman"/>
                          <a:ea typeface="Calibri"/>
                          <a:cs typeface="Times New Roman"/>
                        </a:rPr>
                        <a:t>PI Target #3</a:t>
                      </a:r>
                    </a:p>
                    <a:p>
                      <a:pPr marL="342900" marR="0" lvl="0" indent="-342900">
                        <a:lnSpc>
                          <a:spcPct val="115000"/>
                        </a:lnSpc>
                        <a:spcBef>
                          <a:spcPts val="0"/>
                        </a:spcBef>
                        <a:spcAft>
                          <a:spcPts val="0"/>
                        </a:spcAft>
                        <a:buFont typeface="Symbol"/>
                        <a:buChar char=""/>
                      </a:pPr>
                      <a:r>
                        <a:rPr lang="en-US" sz="1100" dirty="0" smtClean="0">
                          <a:solidFill>
                            <a:schemeClr val="bg1"/>
                          </a:solidFill>
                          <a:latin typeface="Times New Roman"/>
                          <a:ea typeface="Calibri"/>
                          <a:cs typeface="Times New Roman"/>
                        </a:rPr>
                        <a:t>PI Target #4</a:t>
                      </a:r>
                    </a:p>
                    <a:p>
                      <a:pPr marL="342900" marR="0" lvl="0" indent="-342900">
                        <a:lnSpc>
                          <a:spcPct val="115000"/>
                        </a:lnSpc>
                        <a:spcBef>
                          <a:spcPts val="0"/>
                        </a:spcBef>
                        <a:spcAft>
                          <a:spcPts val="0"/>
                        </a:spcAft>
                        <a:buFont typeface="Symbol"/>
                        <a:buChar char=""/>
                      </a:pPr>
                      <a:r>
                        <a:rPr lang="en-US" sz="1100" dirty="0" smtClean="0">
                          <a:solidFill>
                            <a:schemeClr val="bg1"/>
                          </a:solidFill>
                          <a:latin typeface="Times New Roman"/>
                          <a:ea typeface="Calibri"/>
                          <a:cs typeface="Times New Roman"/>
                        </a:rPr>
                        <a:t>PI Target #5</a:t>
                      </a:r>
                      <a:endParaRPr lang="en-US" sz="1100" dirty="0">
                        <a:solidFill>
                          <a:schemeClr val="bg1"/>
                        </a:solidFill>
                        <a:latin typeface="Calibri"/>
                        <a:ea typeface="Calibri"/>
                        <a:cs typeface="Times New Roman"/>
                      </a:endParaRPr>
                    </a:p>
                  </a:txBody>
                  <a:tcPr marL="37850" marR="378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20922">
                <a:tc>
                  <a:txBody>
                    <a:bodyPr/>
                    <a:lstStyle/>
                    <a:p>
                      <a:pPr marL="0" marR="0">
                        <a:lnSpc>
                          <a:spcPct val="115000"/>
                        </a:lnSpc>
                        <a:spcBef>
                          <a:spcPts val="0"/>
                        </a:spcBef>
                        <a:spcAft>
                          <a:spcPts val="0"/>
                        </a:spcAft>
                        <a:tabLst>
                          <a:tab pos="850900" algn="ctr"/>
                        </a:tabLst>
                      </a:pPr>
                      <a:r>
                        <a:rPr lang="en-US" sz="1100" b="1" dirty="0">
                          <a:latin typeface="Times New Roman"/>
                          <a:ea typeface="Calibri"/>
                          <a:cs typeface="Times New Roman"/>
                        </a:rPr>
                        <a:t>4</a:t>
                      </a:r>
                      <a:r>
                        <a:rPr lang="en-US" sz="1100" b="1" dirty="0" smtClean="0">
                          <a:latin typeface="Times New Roman"/>
                          <a:ea typeface="Calibri"/>
                          <a:cs typeface="Times New Roman"/>
                        </a:rPr>
                        <a:t>b</a:t>
                      </a:r>
                      <a:r>
                        <a:rPr lang="en-US" sz="1100" b="1" dirty="0">
                          <a:latin typeface="Times New Roman"/>
                          <a:ea typeface="Calibri"/>
                          <a:cs typeface="Times New Roman"/>
                        </a:rPr>
                        <a:t>. PI Targets: </a:t>
                      </a:r>
                      <a:endParaRPr lang="en-US" sz="1100" b="1" dirty="0" smtClean="0">
                        <a:latin typeface="Times New Roman"/>
                        <a:ea typeface="Calibri"/>
                        <a:cs typeface="Times New Roman"/>
                      </a:endParaRPr>
                    </a:p>
                    <a:p>
                      <a:pPr marL="0" marR="0">
                        <a:lnSpc>
                          <a:spcPct val="115000"/>
                        </a:lnSpc>
                        <a:spcBef>
                          <a:spcPts val="0"/>
                        </a:spcBef>
                        <a:spcAft>
                          <a:spcPts val="0"/>
                        </a:spcAft>
                        <a:tabLst>
                          <a:tab pos="850900" algn="ctr"/>
                        </a:tabLst>
                      </a:pPr>
                      <a:r>
                        <a:rPr lang="en-US" sz="1100" b="1" dirty="0" smtClean="0">
                          <a:latin typeface="Times New Roman"/>
                          <a:ea typeface="Calibri"/>
                          <a:cs typeface="Times New Roman"/>
                        </a:rPr>
                        <a:t>Subset </a:t>
                      </a:r>
                      <a:r>
                        <a:rPr lang="en-US" sz="1100" b="1" dirty="0">
                          <a:latin typeface="Times New Roman"/>
                          <a:ea typeface="Calibri"/>
                          <a:cs typeface="Times New Roman"/>
                        </a:rPr>
                        <a:t>Student </a:t>
                      </a:r>
                      <a:r>
                        <a:rPr lang="en-US" sz="1100" b="1" dirty="0" smtClean="0">
                          <a:latin typeface="Times New Roman"/>
                          <a:ea typeface="Calibri"/>
                          <a:cs typeface="Times New Roman"/>
                        </a:rPr>
                        <a:t>Group</a:t>
                      </a:r>
                    </a:p>
                    <a:p>
                      <a:pPr marL="0" marR="0">
                        <a:lnSpc>
                          <a:spcPct val="115000"/>
                        </a:lnSpc>
                        <a:spcBef>
                          <a:spcPts val="0"/>
                        </a:spcBef>
                        <a:spcAft>
                          <a:spcPts val="0"/>
                        </a:spcAft>
                        <a:tabLst>
                          <a:tab pos="850900" algn="ctr"/>
                        </a:tabLst>
                      </a:pPr>
                      <a:r>
                        <a:rPr lang="en-US" sz="1100" b="1" dirty="0" smtClean="0">
                          <a:latin typeface="Times New Roman"/>
                          <a:ea typeface="Calibri"/>
                          <a:cs typeface="Times New Roman"/>
                        </a:rPr>
                        <a:t>(optional)</a:t>
                      </a:r>
                      <a:endParaRPr lang="en-US" sz="1100" dirty="0">
                        <a:latin typeface="Calibri"/>
                        <a:ea typeface="Calibri"/>
                        <a:cs typeface="Times New Roman"/>
                      </a:endParaRPr>
                    </a:p>
                  </a:txBody>
                  <a:tcPr marL="37850" marR="378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3">
                  <a:txBody>
                    <a:bodyPr/>
                    <a:lstStyle/>
                    <a:p>
                      <a:pPr marL="342900" marR="0" lvl="0" indent="-342900">
                        <a:lnSpc>
                          <a:spcPct val="115000"/>
                        </a:lnSpc>
                        <a:spcBef>
                          <a:spcPts val="0"/>
                        </a:spcBef>
                        <a:spcAft>
                          <a:spcPts val="0"/>
                        </a:spcAft>
                        <a:buFont typeface="Symbol"/>
                        <a:buChar char=""/>
                      </a:pPr>
                      <a:r>
                        <a:rPr lang="en-US" sz="1100" dirty="0" smtClean="0">
                          <a:solidFill>
                            <a:schemeClr val="bg1"/>
                          </a:solidFill>
                          <a:latin typeface="Times New Roman"/>
                          <a:ea typeface="Calibri"/>
                          <a:cs typeface="Times New Roman"/>
                        </a:rPr>
                        <a:t>PI Target #1</a:t>
                      </a:r>
                      <a:endParaRPr lang="en-US" sz="1100" dirty="0" smtClean="0">
                        <a:solidFill>
                          <a:schemeClr val="bg1"/>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100" dirty="0" smtClean="0">
                          <a:solidFill>
                            <a:schemeClr val="bg1"/>
                          </a:solidFill>
                          <a:latin typeface="Times New Roman"/>
                          <a:ea typeface="Calibri"/>
                          <a:cs typeface="Times New Roman"/>
                        </a:rPr>
                        <a:t>PI Target #2</a:t>
                      </a:r>
                    </a:p>
                    <a:p>
                      <a:pPr marL="342900" marR="0" lvl="0" indent="-342900">
                        <a:lnSpc>
                          <a:spcPct val="115000"/>
                        </a:lnSpc>
                        <a:spcBef>
                          <a:spcPts val="0"/>
                        </a:spcBef>
                        <a:spcAft>
                          <a:spcPts val="0"/>
                        </a:spcAft>
                        <a:buFont typeface="Symbol"/>
                        <a:buChar char=""/>
                      </a:pPr>
                      <a:r>
                        <a:rPr lang="en-US" sz="1100" dirty="0" smtClean="0">
                          <a:solidFill>
                            <a:schemeClr val="bg1"/>
                          </a:solidFill>
                          <a:latin typeface="Times New Roman"/>
                          <a:ea typeface="Calibri"/>
                          <a:cs typeface="Times New Roman"/>
                        </a:rPr>
                        <a:t>PI Target #3</a:t>
                      </a:r>
                    </a:p>
                    <a:p>
                      <a:pPr marL="342900" marR="0" lvl="0" indent="-342900">
                        <a:lnSpc>
                          <a:spcPct val="115000"/>
                        </a:lnSpc>
                        <a:spcBef>
                          <a:spcPts val="0"/>
                        </a:spcBef>
                        <a:spcAft>
                          <a:spcPts val="0"/>
                        </a:spcAft>
                        <a:buFont typeface="Symbol"/>
                        <a:buChar char=""/>
                      </a:pPr>
                      <a:r>
                        <a:rPr lang="en-US" sz="1100" dirty="0" smtClean="0">
                          <a:solidFill>
                            <a:schemeClr val="bg1"/>
                          </a:solidFill>
                          <a:latin typeface="Times New Roman"/>
                          <a:ea typeface="Calibri"/>
                          <a:cs typeface="Times New Roman"/>
                        </a:rPr>
                        <a:t>PI Target #4</a:t>
                      </a:r>
                    </a:p>
                    <a:p>
                      <a:pPr marL="342900" marR="0" lvl="0" indent="-342900">
                        <a:lnSpc>
                          <a:spcPct val="115000"/>
                        </a:lnSpc>
                        <a:spcBef>
                          <a:spcPts val="0"/>
                        </a:spcBef>
                        <a:spcAft>
                          <a:spcPts val="0"/>
                        </a:spcAft>
                        <a:buFont typeface="Symbol"/>
                        <a:buChar char=""/>
                      </a:pPr>
                      <a:r>
                        <a:rPr lang="en-US" sz="1100" dirty="0" smtClean="0">
                          <a:solidFill>
                            <a:schemeClr val="bg1"/>
                          </a:solidFill>
                          <a:latin typeface="Times New Roman"/>
                          <a:ea typeface="Calibri"/>
                          <a:cs typeface="Times New Roman"/>
                        </a:rPr>
                        <a:t>PI Target #5</a:t>
                      </a:r>
                      <a:endParaRPr lang="en-US" sz="1100" dirty="0">
                        <a:solidFill>
                          <a:schemeClr val="bg1"/>
                        </a:solidFill>
                        <a:latin typeface="Calibri"/>
                        <a:ea typeface="Calibri"/>
                        <a:cs typeface="Times New Roman"/>
                      </a:endParaRPr>
                    </a:p>
                  </a:txBody>
                  <a:tcPr marL="37850" marR="378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263041">
                <a:tc>
                  <a:txBody>
                    <a:bodyPr/>
                    <a:lstStyle/>
                    <a:p>
                      <a:pPr marL="0" marR="0">
                        <a:lnSpc>
                          <a:spcPct val="115000"/>
                        </a:lnSpc>
                        <a:spcBef>
                          <a:spcPts val="0"/>
                        </a:spcBef>
                        <a:spcAft>
                          <a:spcPts val="0"/>
                        </a:spcAft>
                        <a:tabLst>
                          <a:tab pos="850900" algn="ctr"/>
                        </a:tabLst>
                      </a:pPr>
                      <a:r>
                        <a:rPr lang="en-US" sz="1100" b="1" dirty="0">
                          <a:latin typeface="Times New Roman"/>
                          <a:ea typeface="Calibri"/>
                          <a:cs typeface="Times New Roman"/>
                        </a:rPr>
                        <a:t>4</a:t>
                      </a:r>
                      <a:r>
                        <a:rPr lang="en-US" sz="1100" b="1" dirty="0" smtClean="0">
                          <a:latin typeface="Times New Roman"/>
                          <a:ea typeface="Calibri"/>
                          <a:cs typeface="Times New Roman"/>
                        </a:rPr>
                        <a:t>c</a:t>
                      </a:r>
                      <a:r>
                        <a:rPr lang="en-US" sz="1100" b="1" dirty="0">
                          <a:latin typeface="Times New Roman"/>
                          <a:ea typeface="Calibri"/>
                          <a:cs typeface="Times New Roman"/>
                        </a:rPr>
                        <a:t>. PI Linked</a:t>
                      </a:r>
                      <a:endParaRPr lang="en-US" sz="1100" dirty="0">
                        <a:latin typeface="Calibri"/>
                        <a:ea typeface="Calibri"/>
                        <a:cs typeface="Times New Roman"/>
                      </a:endParaRPr>
                    </a:p>
                    <a:p>
                      <a:pPr marL="0" marR="0">
                        <a:lnSpc>
                          <a:spcPct val="115000"/>
                        </a:lnSpc>
                        <a:spcBef>
                          <a:spcPts val="0"/>
                        </a:spcBef>
                        <a:spcAft>
                          <a:spcPts val="0"/>
                        </a:spcAft>
                        <a:tabLst>
                          <a:tab pos="850900" algn="ctr"/>
                        </a:tabLst>
                      </a:pPr>
                      <a:r>
                        <a:rPr lang="en-US" sz="1100" b="1" dirty="0">
                          <a:latin typeface="Times New Roman"/>
                          <a:ea typeface="Calibri"/>
                          <a:cs typeface="Times New Roman"/>
                        </a:rPr>
                        <a:t>(optional)</a:t>
                      </a:r>
                      <a:endParaRPr lang="en-US" sz="1100" dirty="0">
                        <a:latin typeface="Calibri"/>
                        <a:ea typeface="Calibri"/>
                        <a:cs typeface="Times New Roman"/>
                      </a:endParaRPr>
                    </a:p>
                  </a:txBody>
                  <a:tcPr marL="37850" marR="378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219710" marR="0" indent="-228600">
                        <a:lnSpc>
                          <a:spcPct val="115000"/>
                        </a:lnSpc>
                        <a:spcBef>
                          <a:spcPts val="300"/>
                        </a:spcBef>
                        <a:spcAft>
                          <a:spcPts val="0"/>
                        </a:spcAft>
                      </a:pPr>
                      <a:endParaRPr lang="en-US" sz="1100" dirty="0">
                        <a:latin typeface="Times New Roman"/>
                        <a:ea typeface="Calibri"/>
                        <a:cs typeface="Times New Roman"/>
                      </a:endParaRPr>
                    </a:p>
                  </a:txBody>
                  <a:tcPr marL="37850" marR="378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Times New Roman"/>
                          <a:ea typeface="Calibri"/>
                          <a:cs typeface="Times New Roman"/>
                        </a:rPr>
                        <a:t>4</a:t>
                      </a:r>
                      <a:r>
                        <a:rPr lang="en-US" sz="1100" b="1" dirty="0" smtClean="0">
                          <a:latin typeface="Times New Roman"/>
                          <a:ea typeface="Calibri"/>
                          <a:cs typeface="Times New Roman"/>
                        </a:rPr>
                        <a:t>d</a:t>
                      </a:r>
                      <a:r>
                        <a:rPr lang="en-US" sz="1100" b="1" dirty="0">
                          <a:latin typeface="Times New Roman"/>
                          <a:ea typeface="Calibri"/>
                          <a:cs typeface="Times New Roman"/>
                        </a:rPr>
                        <a:t>. PI Weighting</a:t>
                      </a:r>
                      <a:endParaRPr lang="en-US" sz="1100" dirty="0">
                        <a:latin typeface="Calibri"/>
                        <a:ea typeface="Calibri"/>
                        <a:cs typeface="Times New Roman"/>
                      </a:endParaRPr>
                    </a:p>
                    <a:p>
                      <a:pPr marL="0" marR="0">
                        <a:lnSpc>
                          <a:spcPct val="115000"/>
                        </a:lnSpc>
                        <a:spcBef>
                          <a:spcPts val="0"/>
                        </a:spcBef>
                        <a:spcAft>
                          <a:spcPts val="0"/>
                        </a:spcAft>
                      </a:pPr>
                      <a:r>
                        <a:rPr lang="en-US" sz="1100" b="1" dirty="0">
                          <a:latin typeface="Times New Roman"/>
                          <a:ea typeface="Calibri"/>
                          <a:cs typeface="Times New Roman"/>
                        </a:rPr>
                        <a:t>(optional)</a:t>
                      </a:r>
                      <a:endParaRPr lang="en-US" sz="1100" dirty="0">
                        <a:latin typeface="Calibri"/>
                        <a:ea typeface="Calibri"/>
                        <a:cs typeface="Times New Roman"/>
                      </a:endParaRPr>
                    </a:p>
                  </a:txBody>
                  <a:tcPr marL="37850" marR="378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endParaRPr lang="en-US" sz="1800" dirty="0"/>
                    </a:p>
                  </a:txBody>
                  <a:tcPr marL="37850" marR="378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nvSpPr>
        <p:spPr>
          <a:xfrm>
            <a:off x="3505200" y="152400"/>
            <a:ext cx="5638800" cy="6568281"/>
          </a:xfrm>
          <a:prstGeom prst="rect">
            <a:avLst/>
          </a:prstGeom>
        </p:spPr>
        <p:txBody>
          <a:bodyPr vert="horz" lIns="91440" tIns="45720" rIns="91440" bIns="45720" rtlCol="0">
            <a:normAutofit fontScale="775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1313" lvl="1" indent="-341313">
              <a:buNone/>
            </a:pPr>
            <a:endParaRPr lang="en-US" sz="3400" b="1" dirty="0" smtClean="0">
              <a:latin typeface="Calibri" pitchFamily="34" charset="0"/>
              <a:cs typeface="Calibri" pitchFamily="34" charset="0"/>
            </a:endParaRPr>
          </a:p>
          <a:p>
            <a:pPr marL="341313" lvl="1" indent="-341313" algn="ctr">
              <a:buNone/>
            </a:pPr>
            <a:r>
              <a:rPr lang="en-US" sz="4100" u="sng" dirty="0" smtClean="0">
                <a:solidFill>
                  <a:schemeClr val="bg1"/>
                </a:solidFill>
                <a:latin typeface="Calibri" pitchFamily="34" charset="0"/>
                <a:cs typeface="Calibri" pitchFamily="34" charset="0"/>
              </a:rPr>
              <a:t>Describes individual student</a:t>
            </a:r>
          </a:p>
          <a:p>
            <a:pPr marL="341313" lvl="1" indent="-341313" algn="ctr">
              <a:buNone/>
            </a:pPr>
            <a:r>
              <a:rPr lang="en-US" sz="4100" u="sng" dirty="0" smtClean="0">
                <a:solidFill>
                  <a:schemeClr val="bg1"/>
                </a:solidFill>
                <a:latin typeface="Calibri" pitchFamily="34" charset="0"/>
                <a:cs typeface="Calibri" pitchFamily="34" charset="0"/>
              </a:rPr>
              <a:t>performance expectation</a:t>
            </a:r>
          </a:p>
          <a:p>
            <a:pPr marL="341313" lvl="1" indent="-341313">
              <a:buNone/>
            </a:pPr>
            <a:endParaRPr lang="en-US" sz="3400" u="sng" dirty="0">
              <a:latin typeface="Calibri" pitchFamily="34" charset="0"/>
              <a:cs typeface="Calibri" pitchFamily="34" charset="0"/>
            </a:endParaRPr>
          </a:p>
          <a:p>
            <a:pPr lvl="1"/>
            <a:r>
              <a:rPr lang="en-US" sz="3600" dirty="0" smtClean="0">
                <a:solidFill>
                  <a:srgbClr val="FFFF00"/>
                </a:solidFill>
                <a:latin typeface="Calibri" pitchFamily="34" charset="0"/>
                <a:cs typeface="Calibri" pitchFamily="34" charset="0"/>
              </a:rPr>
              <a:t>4a.</a:t>
            </a:r>
            <a:r>
              <a:rPr lang="en-US" sz="3600" dirty="0" smtClean="0">
                <a:latin typeface="Calibri" pitchFamily="34" charset="0"/>
                <a:cs typeface="Calibri" pitchFamily="34" charset="0"/>
              </a:rPr>
              <a:t> </a:t>
            </a:r>
          </a:p>
          <a:p>
            <a:pPr lvl="1"/>
            <a:r>
              <a:rPr lang="en-US" sz="3600" dirty="0" smtClean="0">
                <a:solidFill>
                  <a:srgbClr val="92D050"/>
                </a:solidFill>
                <a:latin typeface="Calibri" pitchFamily="34" charset="0"/>
                <a:cs typeface="Calibri" pitchFamily="34" charset="0"/>
              </a:rPr>
              <a:t>What performance measure(s) –</a:t>
            </a:r>
            <a:r>
              <a:rPr lang="en-US" sz="3600" i="1" dirty="0" smtClean="0">
                <a:solidFill>
                  <a:srgbClr val="92D050"/>
                </a:solidFill>
                <a:latin typeface="Calibri" pitchFamily="34" charset="0"/>
                <a:cs typeface="Calibri" pitchFamily="34" charset="0"/>
              </a:rPr>
              <a:t>tests, assessments– </a:t>
            </a:r>
            <a:r>
              <a:rPr lang="en-US" sz="3600" dirty="0" smtClean="0">
                <a:solidFill>
                  <a:srgbClr val="92D050"/>
                </a:solidFill>
                <a:latin typeface="Calibri" pitchFamily="34" charset="0"/>
                <a:cs typeface="Calibri" pitchFamily="34" charset="0"/>
              </a:rPr>
              <a:t>will be used to measure student achievement of the standards, and </a:t>
            </a:r>
            <a:r>
              <a:rPr lang="en-US" sz="3600" dirty="0">
                <a:solidFill>
                  <a:srgbClr val="92D050"/>
                </a:solidFill>
                <a:latin typeface="Calibri" pitchFamily="34" charset="0"/>
                <a:cs typeface="Calibri" pitchFamily="34" charset="0"/>
              </a:rPr>
              <a:t>w</a:t>
            </a:r>
            <a:r>
              <a:rPr lang="en-US" sz="3600" dirty="0" smtClean="0">
                <a:solidFill>
                  <a:srgbClr val="92D050"/>
                </a:solidFill>
                <a:latin typeface="Calibri" pitchFamily="34" charset="0"/>
                <a:cs typeface="Calibri" pitchFamily="34" charset="0"/>
              </a:rPr>
              <a:t>hat’s the expected student achievement level based on the scoring system for those measures?</a:t>
            </a:r>
          </a:p>
          <a:p>
            <a:pPr lvl="1"/>
            <a:endParaRPr lang="en-US" sz="3600" dirty="0" smtClean="0">
              <a:latin typeface="Calibri" pitchFamily="34" charset="0"/>
              <a:cs typeface="Calibri" pitchFamily="34" charset="0"/>
            </a:endParaRPr>
          </a:p>
          <a:p>
            <a:pPr lvl="1"/>
            <a:r>
              <a:rPr lang="en-US" sz="3600" dirty="0" smtClean="0">
                <a:solidFill>
                  <a:srgbClr val="FFFF00"/>
                </a:solidFill>
                <a:latin typeface="Calibri" pitchFamily="34" charset="0"/>
                <a:cs typeface="Calibri" pitchFamily="34" charset="0"/>
              </a:rPr>
              <a:t>4b.</a:t>
            </a:r>
          </a:p>
          <a:p>
            <a:pPr lvl="1"/>
            <a:r>
              <a:rPr lang="en-US" sz="3600" dirty="0" smtClean="0">
                <a:solidFill>
                  <a:srgbClr val="92D050"/>
                </a:solidFill>
                <a:latin typeface="Calibri" pitchFamily="34" charset="0"/>
                <a:cs typeface="Calibri" pitchFamily="34" charset="0"/>
              </a:rPr>
              <a:t>What’s the expected achievement level for unique populations? (IEP, students who did not 	do well on a pre-test, etc.)</a:t>
            </a:r>
          </a:p>
          <a:p>
            <a:pPr lvl="1">
              <a:buFont typeface="Arial" pitchFamily="34" charset="0"/>
              <a:buChar char="•"/>
            </a:pPr>
            <a:endParaRPr lang="en-US" sz="3400" dirty="0">
              <a:latin typeface="Calibri" pitchFamily="34" charset="0"/>
              <a:cs typeface="Calibri" pitchFamily="34" charset="0"/>
            </a:endParaRPr>
          </a:p>
        </p:txBody>
      </p:sp>
      <p:sp>
        <p:nvSpPr>
          <p:cNvPr id="5" name="Rectangle 4"/>
          <p:cNvSpPr/>
          <p:nvPr/>
        </p:nvSpPr>
        <p:spPr>
          <a:xfrm>
            <a:off x="381000" y="1997839"/>
            <a:ext cx="2971800" cy="4401205"/>
          </a:xfrm>
          <a:prstGeom prst="rect">
            <a:avLst/>
          </a:prstGeom>
          <a:noFill/>
        </p:spPr>
        <p:txBody>
          <a:bodyPr wrap="square" lIns="91440" tIns="45720" rIns="91440" bIns="45720">
            <a:spAutoFit/>
          </a:bodyPr>
          <a:lstStyle/>
          <a:p>
            <a:pPr algn="ctr"/>
            <a:r>
              <a:rPr lang="en-U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rPr>
              <a:t>3: </a:t>
            </a:r>
            <a:r>
              <a:rPr lang="en-US" sz="4000" b="1" cap="none" spc="0" dirty="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Performance </a:t>
            </a:r>
            <a:r>
              <a:rPr lang="en-US" sz="4000" b="1" cap="none" spc="0"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Indicator: What does Studen</a:t>
            </a:r>
            <a:r>
              <a:rPr lang="en-US" sz="4000" b="1"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t Performance Look Like?</a:t>
            </a:r>
            <a:endParaRPr lang="en-US" sz="4000" b="1" cap="none" spc="0" dirty="0">
              <a:ln w="17780" cmpd="sng">
                <a:solidFill>
                  <a:srgbClr val="FFFFFF"/>
                </a:solidFill>
                <a:prstDash val="solid"/>
                <a:miter lim="800000"/>
              </a:ln>
              <a:solidFill>
                <a:srgbClr val="FFC000"/>
              </a:solidFill>
              <a:effectLst>
                <a:outerShdw blurRad="50800" algn="tl" rotWithShape="0">
                  <a:srgbClr val="000000"/>
                </a:outerShdw>
              </a:effectLst>
            </a:endParaRPr>
          </a:p>
        </p:txBody>
      </p:sp>
    </p:spTree>
    <p:extLst>
      <p:ext uri="{BB962C8B-B14F-4D97-AF65-F5344CB8AC3E}">
        <p14:creationId xmlns:p14="http://schemas.microsoft.com/office/powerpoint/2010/main" val="2951977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nvSpPr>
        <p:spPr>
          <a:xfrm>
            <a:off x="1219200" y="1066800"/>
            <a:ext cx="7162800" cy="186537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4400" b="1" dirty="0" smtClean="0"/>
              <a:t>I. Teacher Effectiveness System</a:t>
            </a:r>
            <a:endParaRPr lang="en-US" sz="4400" b="1" dirty="0"/>
          </a:p>
        </p:txBody>
      </p:sp>
      <p:pic>
        <p:nvPicPr>
          <p:cNvPr id="8" name="Picture 7" descr="RIA w Flag Ver Gradient.jpg"/>
          <p:cNvPicPr>
            <a:picLocks noChangeAspect="1"/>
          </p:cNvPicPr>
          <p:nvPr/>
        </p:nvPicPr>
        <p:blipFill>
          <a:blip r:embed="rId2" cstate="print"/>
          <a:stretch>
            <a:fillRect/>
          </a:stretch>
        </p:blipFill>
        <p:spPr>
          <a:xfrm>
            <a:off x="8610600" y="6240463"/>
            <a:ext cx="533400" cy="617537"/>
          </a:xfrm>
          <a:prstGeom prst="rect">
            <a:avLst/>
          </a:prstGeom>
        </p:spPr>
      </p:pic>
    </p:spTree>
    <p:extLst>
      <p:ext uri="{BB962C8B-B14F-4D97-AF65-F5344CB8AC3E}">
        <p14:creationId xmlns:p14="http://schemas.microsoft.com/office/powerpoint/2010/main" val="38157668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nvSpPr>
        <p:spPr>
          <a:xfrm>
            <a:off x="3581400" y="213519"/>
            <a:ext cx="5105400" cy="1234281"/>
          </a:xfrm>
          <a:prstGeom prst="rect">
            <a:avLst/>
          </a:prstGeom>
        </p:spPr>
        <p:txBody>
          <a:bodyPr vert="horz" lIns="91440" tIns="45720" rIns="91440" bIns="45720" rtlCol="0" anchor="ct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4400" dirty="0" smtClean="0">
                <a:solidFill>
                  <a:srgbClr val="FFC000"/>
                </a:solidFill>
              </a:rPr>
              <a:t>Performance Indicator Statement</a:t>
            </a:r>
            <a:endParaRPr lang="en-US" sz="4400" dirty="0">
              <a:solidFill>
                <a:srgbClr val="FFC000"/>
              </a:solidFill>
            </a:endParaRPr>
          </a:p>
        </p:txBody>
      </p:sp>
      <p:sp>
        <p:nvSpPr>
          <p:cNvPr id="3" name="Content Placeholder 2"/>
          <p:cNvSpPr>
            <a:spLocks noGrp="1"/>
          </p:cNvSpPr>
          <p:nvPr/>
        </p:nvSpPr>
        <p:spPr>
          <a:xfrm>
            <a:off x="3581400" y="3048000"/>
            <a:ext cx="5410200" cy="3657600"/>
          </a:xfrm>
          <a:prstGeom prst="rect">
            <a:avLst/>
          </a:prstGeom>
        </p:spPr>
        <p:txBody>
          <a:bodyPr vert="horz" lIns="91440" tIns="45720" rIns="91440" bIns="45720" rtlCol="0">
            <a:normAutofit fontScale="775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None/>
            </a:pPr>
            <a:r>
              <a:rPr lang="en-US" sz="4400" u="sng" dirty="0" smtClean="0">
                <a:solidFill>
                  <a:srgbClr val="92D050"/>
                </a:solidFill>
              </a:rPr>
              <a:t>HS Choral</a:t>
            </a:r>
          </a:p>
          <a:p>
            <a:r>
              <a:rPr lang="en-US" sz="3200" b="1" dirty="0" smtClean="0">
                <a:solidFill>
                  <a:srgbClr val="FFC000"/>
                </a:solidFill>
              </a:rPr>
              <a:t>Individual Vocal Assessment Task</a:t>
            </a:r>
            <a:endParaRPr lang="en-US" sz="3200" dirty="0" smtClean="0">
              <a:solidFill>
                <a:srgbClr val="FFC000"/>
              </a:solidFill>
            </a:endParaRPr>
          </a:p>
          <a:p>
            <a:r>
              <a:rPr lang="en-US" sz="3200" dirty="0" smtClean="0">
                <a:solidFill>
                  <a:schemeClr val="bg1"/>
                </a:solidFill>
              </a:rPr>
              <a:t>Students will achieve proficient or advanced levels in 6 out of 8 criteria of the second scoring rubric.</a:t>
            </a:r>
          </a:p>
          <a:p>
            <a:endParaRPr lang="en-US" sz="4500" u="sng" dirty="0" smtClean="0">
              <a:solidFill>
                <a:schemeClr val="bg1"/>
              </a:solidFill>
            </a:endParaRPr>
          </a:p>
          <a:p>
            <a:r>
              <a:rPr lang="en-US" sz="4400" b="1" u="sng" dirty="0" smtClean="0">
                <a:solidFill>
                  <a:srgbClr val="92D050"/>
                </a:solidFill>
              </a:rPr>
              <a:t>5</a:t>
            </a:r>
            <a:r>
              <a:rPr lang="en-US" sz="4400" b="1" u="sng" baseline="30000" dirty="0" smtClean="0">
                <a:solidFill>
                  <a:srgbClr val="92D050"/>
                </a:solidFill>
              </a:rPr>
              <a:t>th</a:t>
            </a:r>
            <a:r>
              <a:rPr lang="en-US" sz="4400" b="1" u="sng" dirty="0" smtClean="0">
                <a:solidFill>
                  <a:srgbClr val="92D050"/>
                </a:solidFill>
              </a:rPr>
              <a:t> Grade ELA</a:t>
            </a:r>
          </a:p>
          <a:p>
            <a:r>
              <a:rPr lang="en-US" sz="3200" b="1" dirty="0" smtClean="0">
                <a:solidFill>
                  <a:srgbClr val="FFC000"/>
                </a:solidFill>
              </a:rPr>
              <a:t>DRA </a:t>
            </a:r>
            <a:r>
              <a:rPr lang="en-US" sz="3200" b="1" dirty="0">
                <a:solidFill>
                  <a:srgbClr val="FFC000"/>
                </a:solidFill>
              </a:rPr>
              <a:t>text gradient </a:t>
            </a:r>
            <a:r>
              <a:rPr lang="en-US" sz="3200" b="1" dirty="0" smtClean="0">
                <a:solidFill>
                  <a:srgbClr val="FFC000"/>
                </a:solidFill>
              </a:rPr>
              <a:t>chart </a:t>
            </a:r>
          </a:p>
          <a:p>
            <a:r>
              <a:rPr lang="en-US" sz="3200" dirty="0" smtClean="0">
                <a:solidFill>
                  <a:schemeClr val="bg1"/>
                </a:solidFill>
              </a:rPr>
              <a:t>Students will </a:t>
            </a:r>
            <a:r>
              <a:rPr lang="en-US" sz="3200" dirty="0">
                <a:solidFill>
                  <a:schemeClr val="bg1"/>
                </a:solidFill>
              </a:rPr>
              <a:t>demonstrate one year of reading </a:t>
            </a:r>
            <a:r>
              <a:rPr lang="en-US" sz="3200" dirty="0" smtClean="0">
                <a:solidFill>
                  <a:schemeClr val="bg1"/>
                </a:solidFill>
              </a:rPr>
              <a:t>growth</a:t>
            </a:r>
            <a:endParaRPr lang="en-US" sz="3200" u="sng" dirty="0" smtClean="0">
              <a:solidFill>
                <a:schemeClr val="bg1"/>
              </a:solidFill>
            </a:endParaRPr>
          </a:p>
        </p:txBody>
      </p:sp>
      <p:pic>
        <p:nvPicPr>
          <p:cNvPr id="4" name="Picture 3" descr="C:\Users\David\AppData\Local\Microsoft\Windows\Temporary Internet Files\Content.IE5\XH8HMBJS\MC900389042[1].wmf"/>
          <p:cNvPicPr>
            <a:picLocks noChangeAspect="1" noChangeArrowheads="1"/>
          </p:cNvPicPr>
          <p:nvPr/>
        </p:nvPicPr>
        <p:blipFill>
          <a:blip r:embed="rId2" cstate="print"/>
          <a:srcRect/>
          <a:stretch>
            <a:fillRect/>
          </a:stretch>
        </p:blipFill>
        <p:spPr bwMode="auto">
          <a:xfrm>
            <a:off x="5943600" y="1447800"/>
            <a:ext cx="2438400" cy="1828800"/>
          </a:xfrm>
          <a:prstGeom prst="rect">
            <a:avLst/>
          </a:prstGeom>
          <a:noFill/>
        </p:spPr>
      </p:pic>
    </p:spTree>
    <p:extLst>
      <p:ext uri="{BB962C8B-B14F-4D97-AF65-F5344CB8AC3E}">
        <p14:creationId xmlns:p14="http://schemas.microsoft.com/office/powerpoint/2010/main" val="27922275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066800" y="304800"/>
            <a:ext cx="6324600" cy="1096962"/>
          </a:xfrm>
          <a:prstGeom prst="rect">
            <a:avLst/>
          </a:prstGeom>
          <a:ln>
            <a:solidFill>
              <a:schemeClr val="bg1"/>
            </a:solidFill>
          </a:ln>
        </p:spPr>
        <p:txBody>
          <a:bodyPr>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bg1"/>
                </a:solidFill>
                <a:effectLst/>
                <a:uLnTx/>
                <a:uFillTx/>
                <a:latin typeface="+mj-lt"/>
                <a:ea typeface="+mj-ea"/>
                <a:cs typeface="+mj-cs"/>
              </a:rPr>
              <a:t>SLO Template Steps</a:t>
            </a:r>
            <a:r>
              <a:rPr lang="en-US" sz="3200" kern="0" dirty="0" smtClean="0">
                <a:solidFill>
                  <a:schemeClr val="bg1"/>
                </a:solidFill>
                <a:latin typeface="+mj-lt"/>
                <a:ea typeface="+mj-ea"/>
                <a:cs typeface="+mj-cs"/>
              </a:rPr>
              <a:t>: Teacher</a:t>
            </a:r>
            <a:endParaRPr kumimoji="0" lang="en-US" sz="3200" b="0" i="0" u="none" strike="noStrike" kern="0" cap="none" spc="0" normalizeH="0" baseline="0" noProof="0" dirty="0">
              <a:ln>
                <a:noFill/>
              </a:ln>
              <a:solidFill>
                <a:schemeClr val="bg1"/>
              </a:solidFill>
              <a:effectLst/>
              <a:uLnTx/>
              <a:uFillTx/>
              <a:latin typeface="+mj-lt"/>
              <a:ea typeface="+mj-ea"/>
              <a:cs typeface="+mj-cs"/>
            </a:endParaRPr>
          </a:p>
        </p:txBody>
      </p:sp>
      <p:pic>
        <p:nvPicPr>
          <p:cNvPr id="5121" name="Picture 2" descr="j0293236">
            <a:hlinkClick r:id="rId2" action="ppaction://hlinkfile" tooltip="Help-Section 1"/>
          </p:cNvPr>
          <p:cNvPicPr>
            <a:picLocks noChangeAspect="1" noChangeArrowheads="1"/>
          </p:cNvPicPr>
          <p:nvPr/>
        </p:nvPicPr>
        <p:blipFill>
          <a:blip r:embed="rId3" cstate="print"/>
          <a:srcRect/>
          <a:stretch>
            <a:fillRect/>
          </a:stretch>
        </p:blipFill>
        <p:spPr bwMode="auto">
          <a:xfrm>
            <a:off x="6629400" y="53975"/>
            <a:ext cx="236538" cy="174625"/>
          </a:xfrm>
          <a:prstGeom prst="rect">
            <a:avLst/>
          </a:prstGeom>
          <a:noFill/>
        </p:spPr>
      </p:pic>
      <p:pic>
        <p:nvPicPr>
          <p:cNvPr id="32769" name="Picture 4" descr="j0293236">
            <a:hlinkClick r:id="rId4" action="ppaction://hlinkfile" tooltip="Help-Section 2"/>
          </p:cNvPr>
          <p:cNvPicPr>
            <a:picLocks noChangeAspect="1" noChangeArrowheads="1"/>
          </p:cNvPicPr>
          <p:nvPr/>
        </p:nvPicPr>
        <p:blipFill>
          <a:blip r:embed="rId3" cstate="print"/>
          <a:srcRect/>
          <a:stretch>
            <a:fillRect/>
          </a:stretch>
        </p:blipFill>
        <p:spPr bwMode="auto">
          <a:xfrm>
            <a:off x="6781800" y="-1135063"/>
            <a:ext cx="236538" cy="174625"/>
          </a:xfrm>
          <a:prstGeom prst="rect">
            <a:avLst/>
          </a:prstGeom>
          <a:noFill/>
        </p:spPr>
      </p:pic>
      <p:pic>
        <p:nvPicPr>
          <p:cNvPr id="32770" name="Picture 5" descr="j0293236">
            <a:hlinkClick r:id="rId5" action="ppaction://hlinkfile" tooltip="Help-Section 3"/>
          </p:cNvPr>
          <p:cNvPicPr>
            <a:picLocks noChangeAspect="1" noChangeArrowheads="1"/>
          </p:cNvPicPr>
          <p:nvPr/>
        </p:nvPicPr>
        <p:blipFill>
          <a:blip r:embed="rId3" cstate="print"/>
          <a:srcRect/>
          <a:stretch>
            <a:fillRect/>
          </a:stretch>
        </p:blipFill>
        <p:spPr bwMode="auto">
          <a:xfrm>
            <a:off x="6662738" y="55563"/>
            <a:ext cx="236537" cy="174625"/>
          </a:xfrm>
          <a:prstGeom prst="rect">
            <a:avLst/>
          </a:prstGeom>
          <a:noFill/>
        </p:spPr>
      </p:pic>
      <p:pic>
        <p:nvPicPr>
          <p:cNvPr id="33793" name="Picture 6" descr="j0293236">
            <a:hlinkClick r:id="rId6" action="ppaction://hlinkfile" tooltip="Help-Section 4"/>
          </p:cNvPr>
          <p:cNvPicPr>
            <a:picLocks noChangeAspect="1" noChangeArrowheads="1"/>
          </p:cNvPicPr>
          <p:nvPr/>
        </p:nvPicPr>
        <p:blipFill>
          <a:blip r:embed="rId3" cstate="print"/>
          <a:srcRect/>
          <a:stretch>
            <a:fillRect/>
          </a:stretch>
        </p:blipFill>
        <p:spPr bwMode="auto">
          <a:xfrm>
            <a:off x="6583363" y="15875"/>
            <a:ext cx="236537" cy="174625"/>
          </a:xfrm>
          <a:prstGeom prst="rect">
            <a:avLst/>
          </a:prstGeom>
          <a:noFill/>
        </p:spPr>
      </p:pic>
      <p:graphicFrame>
        <p:nvGraphicFramePr>
          <p:cNvPr id="8" name="Table 7"/>
          <p:cNvGraphicFramePr>
            <a:graphicFrameLocks noGrp="1"/>
          </p:cNvGraphicFramePr>
          <p:nvPr>
            <p:extLst>
              <p:ext uri="{D42A27DB-BD31-4B8C-83A1-F6EECF244321}">
                <p14:modId xmlns:p14="http://schemas.microsoft.com/office/powerpoint/2010/main" val="2106820416"/>
              </p:ext>
            </p:extLst>
          </p:nvPr>
        </p:nvGraphicFramePr>
        <p:xfrm>
          <a:off x="1143000" y="1752600"/>
          <a:ext cx="6096000" cy="1447800"/>
        </p:xfrm>
        <a:graphic>
          <a:graphicData uri="http://schemas.openxmlformats.org/drawingml/2006/table">
            <a:tbl>
              <a:tblPr/>
              <a:tblGrid>
                <a:gridCol w="1105647"/>
                <a:gridCol w="1195294"/>
                <a:gridCol w="1245098"/>
                <a:gridCol w="1294902"/>
                <a:gridCol w="1255059"/>
              </a:tblGrid>
              <a:tr h="385138">
                <a:tc gridSpan="5">
                  <a:txBody>
                    <a:bodyPr/>
                    <a:lstStyle/>
                    <a:p>
                      <a:pPr marL="342900" marR="0" lvl="0" indent="-342900" algn="ctr">
                        <a:lnSpc>
                          <a:spcPct val="115000"/>
                        </a:lnSpc>
                        <a:spcBef>
                          <a:spcPts val="0"/>
                        </a:spcBef>
                        <a:spcAft>
                          <a:spcPts val="0"/>
                        </a:spcAft>
                        <a:buFont typeface="+mj-lt"/>
                        <a:buNone/>
                      </a:pPr>
                      <a:r>
                        <a:rPr lang="en-US" sz="1800" b="1" dirty="0" smtClean="0">
                          <a:latin typeface="Times New Roman"/>
                          <a:ea typeface="Calibri"/>
                          <a:cs typeface="Times New Roman"/>
                        </a:rPr>
                        <a:t>5. Elective</a:t>
                      </a:r>
                      <a:r>
                        <a:rPr lang="en-US" sz="1800" b="1" baseline="0" dirty="0" smtClean="0">
                          <a:latin typeface="Times New Roman"/>
                          <a:ea typeface="Calibri"/>
                          <a:cs typeface="Times New Roman"/>
                        </a:rPr>
                        <a:t> Rating</a:t>
                      </a:r>
                      <a:r>
                        <a:rPr lang="en-US" sz="1800" b="1" dirty="0" smtClean="0">
                          <a:latin typeface="Times New Roman"/>
                          <a:ea typeface="Calibri"/>
                          <a:cs typeface="Times New Roman"/>
                        </a:rPr>
                        <a:t> </a:t>
                      </a:r>
                      <a:endParaRPr lang="en-US" sz="1800" dirty="0">
                        <a:latin typeface="Calibri"/>
                        <a:ea typeface="Calibri"/>
                        <a:cs typeface="Times New Roman"/>
                      </a:endParaRPr>
                    </a:p>
                  </a:txBody>
                  <a:tcPr marL="59797" marR="597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62662">
                <a:tc>
                  <a:txBody>
                    <a:bodyPr/>
                    <a:lstStyle/>
                    <a:p>
                      <a:pPr marL="0" marR="0">
                        <a:lnSpc>
                          <a:spcPct val="115000"/>
                        </a:lnSpc>
                        <a:spcBef>
                          <a:spcPts val="0"/>
                        </a:spcBef>
                        <a:spcAft>
                          <a:spcPts val="0"/>
                        </a:spcAft>
                      </a:pPr>
                      <a:r>
                        <a:rPr lang="en-US" sz="1000" b="1" dirty="0">
                          <a:latin typeface="Times New Roman"/>
                          <a:ea typeface="Calibri"/>
                          <a:cs typeface="Times New Roman"/>
                        </a:rPr>
                        <a:t>5a. Level</a:t>
                      </a:r>
                      <a:endParaRPr lang="en-US" sz="1000" dirty="0">
                        <a:latin typeface="Calibri"/>
                        <a:ea typeface="Calibri"/>
                        <a:cs typeface="Times New Roman"/>
                      </a:endParaRPr>
                    </a:p>
                  </a:txBody>
                  <a:tcPr marL="59797" marR="59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900" b="1" i="1" u="sng">
                          <a:latin typeface="Times New Roman"/>
                          <a:ea typeface="Calibri"/>
                          <a:cs typeface="Times New Roman"/>
                        </a:rPr>
                        <a:t>Failing</a:t>
                      </a:r>
                      <a:endParaRPr lang="en-US" sz="1000">
                        <a:latin typeface="Calibri"/>
                        <a:ea typeface="Calibri"/>
                        <a:cs typeface="Times New Roman"/>
                      </a:endParaRPr>
                    </a:p>
                    <a:p>
                      <a:pPr marL="0" marR="0">
                        <a:lnSpc>
                          <a:spcPct val="115000"/>
                        </a:lnSpc>
                        <a:spcBef>
                          <a:spcPts val="0"/>
                        </a:spcBef>
                        <a:spcAft>
                          <a:spcPts val="0"/>
                        </a:spcAft>
                      </a:pPr>
                      <a:r>
                        <a:rPr lang="en-US" sz="900">
                          <a:latin typeface="Times New Roman"/>
                          <a:ea typeface="Calibri"/>
                          <a:cs typeface="Times New Roman"/>
                        </a:rPr>
                        <a:t>0% to ___ % of students will meet the PI targets.</a:t>
                      </a:r>
                      <a:endParaRPr lang="en-US" sz="1000">
                        <a:latin typeface="Calibri"/>
                        <a:ea typeface="Calibri"/>
                        <a:cs typeface="Times New Roman"/>
                      </a:endParaRPr>
                    </a:p>
                  </a:txBody>
                  <a:tcPr marL="59797" marR="597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15000"/>
                        </a:lnSpc>
                        <a:spcBef>
                          <a:spcPts val="0"/>
                        </a:spcBef>
                        <a:spcAft>
                          <a:spcPts val="0"/>
                        </a:spcAft>
                      </a:pPr>
                      <a:r>
                        <a:rPr lang="en-US" sz="900" b="1" i="1" u="sng">
                          <a:latin typeface="Times New Roman"/>
                          <a:ea typeface="Calibri"/>
                          <a:cs typeface="Times New Roman"/>
                        </a:rPr>
                        <a:t>Needs Improvement</a:t>
                      </a:r>
                      <a:endParaRPr lang="en-US" sz="1000">
                        <a:latin typeface="Calibri"/>
                        <a:ea typeface="Calibri"/>
                        <a:cs typeface="Times New Roman"/>
                      </a:endParaRPr>
                    </a:p>
                    <a:p>
                      <a:pPr marL="0" marR="0">
                        <a:lnSpc>
                          <a:spcPct val="115000"/>
                        </a:lnSpc>
                        <a:spcBef>
                          <a:spcPts val="0"/>
                        </a:spcBef>
                        <a:spcAft>
                          <a:spcPts val="0"/>
                        </a:spcAft>
                      </a:pPr>
                      <a:r>
                        <a:rPr lang="en-US" sz="900">
                          <a:latin typeface="Times New Roman"/>
                          <a:ea typeface="Calibri"/>
                          <a:cs typeface="Times New Roman"/>
                        </a:rPr>
                        <a:t>___% to ___% of students will meet the PI targets.</a:t>
                      </a:r>
                      <a:endParaRPr lang="en-US" sz="1000">
                        <a:latin typeface="Calibri"/>
                        <a:ea typeface="Calibri"/>
                        <a:cs typeface="Times New Roman"/>
                      </a:endParaRPr>
                    </a:p>
                  </a:txBody>
                  <a:tcPr marL="59797" marR="597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900" b="1" i="1" u="sng" dirty="0">
                          <a:latin typeface="Times New Roman"/>
                          <a:ea typeface="Calibri"/>
                          <a:cs typeface="Times New Roman"/>
                        </a:rPr>
                        <a:t>Proficient</a:t>
                      </a:r>
                      <a:endParaRPr lang="en-US" sz="1000" dirty="0">
                        <a:latin typeface="Calibri"/>
                        <a:ea typeface="Calibri"/>
                        <a:cs typeface="Times New Roman"/>
                      </a:endParaRPr>
                    </a:p>
                    <a:p>
                      <a:pPr marL="0" marR="0">
                        <a:lnSpc>
                          <a:spcPct val="115000"/>
                        </a:lnSpc>
                        <a:spcBef>
                          <a:spcPts val="0"/>
                        </a:spcBef>
                        <a:spcAft>
                          <a:spcPts val="0"/>
                        </a:spcAft>
                      </a:pPr>
                      <a:r>
                        <a:rPr lang="en-US" sz="900" dirty="0">
                          <a:latin typeface="Times New Roman"/>
                          <a:ea typeface="Calibri"/>
                          <a:cs typeface="Times New Roman"/>
                        </a:rPr>
                        <a:t>___% to ___% of students will meet the PI targets.</a:t>
                      </a:r>
                      <a:endParaRPr lang="en-US" sz="1000" dirty="0">
                        <a:latin typeface="Calibri"/>
                        <a:ea typeface="Calibri"/>
                        <a:cs typeface="Times New Roman"/>
                      </a:endParaRPr>
                    </a:p>
                  </a:txBody>
                  <a:tcPr marL="59797" marR="597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900" b="1" i="1" u="sng" dirty="0">
                          <a:latin typeface="Times New Roman"/>
                          <a:ea typeface="Calibri"/>
                          <a:cs typeface="Times New Roman"/>
                        </a:rPr>
                        <a:t>Distinguished</a:t>
                      </a:r>
                      <a:endParaRPr lang="en-US" sz="1000" dirty="0">
                        <a:latin typeface="Calibri"/>
                        <a:ea typeface="Calibri"/>
                        <a:cs typeface="Times New Roman"/>
                      </a:endParaRPr>
                    </a:p>
                    <a:p>
                      <a:pPr marL="0" marR="0">
                        <a:lnSpc>
                          <a:spcPct val="115000"/>
                        </a:lnSpc>
                        <a:spcBef>
                          <a:spcPts val="0"/>
                        </a:spcBef>
                        <a:spcAft>
                          <a:spcPts val="0"/>
                        </a:spcAft>
                      </a:pPr>
                      <a:r>
                        <a:rPr lang="en-US" sz="900" dirty="0">
                          <a:latin typeface="Times New Roman"/>
                          <a:ea typeface="Calibri"/>
                          <a:cs typeface="Times New Roman"/>
                        </a:rPr>
                        <a:t>___% to 100% of students will meet the PI targets.</a:t>
                      </a:r>
                      <a:endParaRPr lang="en-US" sz="1000" dirty="0">
                        <a:latin typeface="Calibri"/>
                        <a:ea typeface="Calibri"/>
                        <a:cs typeface="Times New Roman"/>
                      </a:endParaRPr>
                    </a:p>
                  </a:txBody>
                  <a:tcPr marL="59797" marR="597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r>
            </a:tbl>
          </a:graphicData>
        </a:graphic>
      </p:graphicFrame>
      <p:graphicFrame>
        <p:nvGraphicFramePr>
          <p:cNvPr id="10" name="Table 9"/>
          <p:cNvGraphicFramePr>
            <a:graphicFrameLocks noGrp="1"/>
          </p:cNvGraphicFramePr>
          <p:nvPr/>
        </p:nvGraphicFramePr>
        <p:xfrm>
          <a:off x="1143000" y="3657600"/>
          <a:ext cx="6096000" cy="1915668"/>
        </p:xfrm>
        <a:graphic>
          <a:graphicData uri="http://schemas.openxmlformats.org/drawingml/2006/table">
            <a:tbl>
              <a:tblPr/>
              <a:tblGrid>
                <a:gridCol w="1105647"/>
                <a:gridCol w="1543922"/>
                <a:gridCol w="3446431"/>
              </a:tblGrid>
              <a:tr h="1915668">
                <a:tc>
                  <a:txBody>
                    <a:bodyPr/>
                    <a:lstStyle/>
                    <a:p>
                      <a:pPr marL="0" marR="0">
                        <a:lnSpc>
                          <a:spcPct val="115000"/>
                        </a:lnSpc>
                        <a:spcBef>
                          <a:spcPts val="0"/>
                        </a:spcBef>
                        <a:spcAft>
                          <a:spcPts val="0"/>
                        </a:spcAft>
                      </a:pPr>
                      <a:r>
                        <a:rPr lang="en-US" sz="1000" b="1" dirty="0">
                          <a:latin typeface="Times New Roman"/>
                          <a:ea typeface="Calibri"/>
                          <a:cs typeface="Times New Roman"/>
                        </a:rPr>
                        <a:t>5b. Elective Rating</a:t>
                      </a:r>
                      <a:endParaRPr lang="en-US" sz="1000" dirty="0">
                        <a:latin typeface="Calibri"/>
                        <a:ea typeface="Calibri"/>
                        <a:cs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0"/>
                        </a:spcBef>
                        <a:spcAft>
                          <a:spcPts val="0"/>
                        </a:spcAft>
                      </a:pPr>
                      <a:r>
                        <a:rPr lang="en-US" sz="900" dirty="0">
                          <a:latin typeface="Times New Roman"/>
                          <a:ea typeface="Calibri"/>
                          <a:cs typeface="Times New Roman"/>
                        </a:rPr>
                        <a:t> Distinguished (3)       </a:t>
                      </a:r>
                    </a:p>
                    <a:p>
                      <a:pPr marL="0" marR="0">
                        <a:lnSpc>
                          <a:spcPct val="115000"/>
                        </a:lnSpc>
                        <a:spcBef>
                          <a:spcPts val="0"/>
                        </a:spcBef>
                        <a:spcAft>
                          <a:spcPts val="0"/>
                        </a:spcAft>
                      </a:pPr>
                      <a:r>
                        <a:rPr lang="en-US" sz="900" dirty="0">
                          <a:latin typeface="Times New Roman"/>
                          <a:ea typeface="Calibri"/>
                          <a:cs typeface="Times New Roman"/>
                        </a:rPr>
                        <a:t> Proficient (2) </a:t>
                      </a:r>
                      <a:endParaRPr lang="en-US" sz="1000" dirty="0">
                        <a:latin typeface="Calibri"/>
                        <a:ea typeface="Calibri"/>
                        <a:cs typeface="Times New Roman"/>
                      </a:endParaRPr>
                    </a:p>
                    <a:p>
                      <a:pPr marL="0" marR="0">
                        <a:lnSpc>
                          <a:spcPct val="115000"/>
                        </a:lnSpc>
                        <a:spcBef>
                          <a:spcPts val="0"/>
                        </a:spcBef>
                        <a:spcAft>
                          <a:spcPts val="0"/>
                        </a:spcAft>
                      </a:pPr>
                      <a:r>
                        <a:rPr lang="en-US" sz="900" dirty="0">
                          <a:latin typeface="Times New Roman"/>
                          <a:ea typeface="Calibri"/>
                          <a:cs typeface="Times New Roman"/>
                        </a:rPr>
                        <a:t> Needs Improvement (1)</a:t>
                      </a:r>
                      <a:endParaRPr lang="en-US" sz="1000" dirty="0">
                        <a:latin typeface="Calibri"/>
                        <a:ea typeface="Calibri"/>
                        <a:cs typeface="Times New Roman"/>
                      </a:endParaRPr>
                    </a:p>
                    <a:p>
                      <a:pPr marL="0" marR="0">
                        <a:lnSpc>
                          <a:spcPct val="115000"/>
                        </a:lnSpc>
                        <a:spcBef>
                          <a:spcPts val="0"/>
                        </a:spcBef>
                        <a:spcAft>
                          <a:spcPts val="0"/>
                        </a:spcAft>
                      </a:pPr>
                      <a:r>
                        <a:rPr lang="en-US" sz="900" dirty="0">
                          <a:latin typeface="Times New Roman"/>
                          <a:ea typeface="Calibri"/>
                          <a:cs typeface="Times New Roman"/>
                        </a:rPr>
                        <a:t> Failing (0)</a:t>
                      </a:r>
                      <a:endParaRPr lang="en-US" sz="1000" dirty="0">
                        <a:latin typeface="Calibri"/>
                        <a:ea typeface="Calibri"/>
                        <a:cs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nSpc>
                          <a:spcPct val="115000"/>
                        </a:lnSpc>
                        <a:spcBef>
                          <a:spcPts val="300"/>
                        </a:spcBef>
                        <a:spcAft>
                          <a:spcPts val="300"/>
                        </a:spcAft>
                      </a:pPr>
                      <a:r>
                        <a:rPr lang="en-US" sz="1000" b="1" u="sng" dirty="0">
                          <a:latin typeface="Times New Roman"/>
                          <a:ea typeface="Calibri"/>
                          <a:cs typeface="Times New Roman"/>
                        </a:rPr>
                        <a:t>Notes/Explanation</a:t>
                      </a:r>
                      <a:r>
                        <a:rPr lang="en-US" sz="1000" dirty="0">
                          <a:latin typeface="Times New Roman"/>
                          <a:ea typeface="Calibri"/>
                          <a:cs typeface="Times New Roman"/>
                        </a:rPr>
                        <a:t> </a:t>
                      </a:r>
                      <a:endParaRPr lang="en-US" sz="1000" dirty="0">
                        <a:latin typeface="Calibri"/>
                        <a:ea typeface="Calibri"/>
                        <a:cs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
        <p:nvSpPr>
          <p:cNvPr id="348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34817" name="Picture 3" descr="j0293236">
            <a:hlinkClick r:id="rId7" action="ppaction://hlinkfile" tooltip="Help-Section 5"/>
          </p:cNvPr>
          <p:cNvPicPr>
            <a:picLocks noChangeAspect="1" noChangeArrowheads="1"/>
          </p:cNvPicPr>
          <p:nvPr/>
        </p:nvPicPr>
        <p:blipFill>
          <a:blip r:embed="rId3" cstate="print"/>
          <a:srcRect/>
          <a:stretch>
            <a:fillRect/>
          </a:stretch>
        </p:blipFill>
        <p:spPr bwMode="auto">
          <a:xfrm>
            <a:off x="6583363" y="15875"/>
            <a:ext cx="236537" cy="174625"/>
          </a:xfrm>
          <a:prstGeom prst="rect">
            <a:avLst/>
          </a:prstGeom>
          <a:noFill/>
        </p:spPr>
      </p:pic>
      <p:sp>
        <p:nvSpPr>
          <p:cNvPr id="34819" name="Rectangle 3"/>
          <p:cNvSpPr>
            <a:spLocks noChangeArrowheads="1"/>
          </p:cNvSpPr>
          <p:nvPr/>
        </p:nvSpPr>
        <p:spPr bwMode="auto">
          <a:xfrm>
            <a:off x="533400" y="3200400"/>
            <a:ext cx="7061549"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6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Teacher Signature _________________________Date______ Evaluator Signature _____________________Date______</a:t>
            </a:r>
            <a:endParaRPr kumimoji="0" lang="en-US" sz="6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Rectangle 3"/>
          <p:cNvSpPr>
            <a:spLocks noChangeArrowheads="1"/>
          </p:cNvSpPr>
          <p:nvPr/>
        </p:nvSpPr>
        <p:spPr bwMode="auto">
          <a:xfrm>
            <a:off x="609600" y="5638800"/>
            <a:ext cx="7061549"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6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Teacher Signature _________________________Date______ Evaluator Signature _____________________Date______</a:t>
            </a:r>
            <a:endParaRPr kumimoji="0" lang="en-US" sz="6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29726945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479800" y="25655"/>
            <a:ext cx="5359400" cy="604780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3200" u="sng" dirty="0" smtClean="0">
              <a:solidFill>
                <a:schemeClr val="bg1"/>
              </a:solidFill>
              <a:latin typeface="Calibri" pitchFamily="34" charset="0"/>
              <a:cs typeface="Calibri" pitchFamily="34" charset="0"/>
            </a:endParaRPr>
          </a:p>
          <a:p>
            <a:pPr algn="ctr"/>
            <a:r>
              <a:rPr lang="en-US" sz="3200" dirty="0" smtClean="0">
                <a:solidFill>
                  <a:schemeClr val="bg1"/>
                </a:solidFill>
                <a:latin typeface="Calibri" pitchFamily="34" charset="0"/>
                <a:cs typeface="Calibri" pitchFamily="34" charset="0"/>
              </a:rPr>
              <a:t>Describes the number of students expected to meet the performance indicator criteria. </a:t>
            </a:r>
          </a:p>
          <a:p>
            <a:endParaRPr lang="en-US" sz="3200" u="sng" dirty="0">
              <a:latin typeface="Calibri" pitchFamily="34" charset="0"/>
              <a:cs typeface="Calibri" pitchFamily="34" charset="0"/>
            </a:endParaRPr>
          </a:p>
          <a:p>
            <a:endParaRPr lang="en-US" sz="1000" i="1" dirty="0" smtClean="0">
              <a:latin typeface="Calibri" pitchFamily="34" charset="0"/>
              <a:cs typeface="Calibri" pitchFamily="34" charset="0"/>
            </a:endParaRPr>
          </a:p>
          <a:p>
            <a:endParaRPr lang="en-US" sz="2800" dirty="0" smtClean="0">
              <a:latin typeface="Calibri" pitchFamily="34" charset="0"/>
              <a:cs typeface="Calibri" pitchFamily="34" charset="0"/>
            </a:endParaRPr>
          </a:p>
          <a:p>
            <a:endParaRPr lang="en-US" sz="2800" dirty="0" smtClean="0">
              <a:latin typeface="Calibri" pitchFamily="34" charset="0"/>
              <a:cs typeface="Calibri" pitchFamily="34" charset="0"/>
            </a:endParaRPr>
          </a:p>
          <a:p>
            <a:endParaRPr lang="en-US" sz="2800" dirty="0" smtClean="0">
              <a:latin typeface="Calibri" pitchFamily="34" charset="0"/>
              <a:cs typeface="Calibri" pitchFamily="34" charset="0"/>
            </a:endParaRPr>
          </a:p>
          <a:p>
            <a:endParaRPr lang="en-US" sz="900" dirty="0" smtClean="0">
              <a:latin typeface="Calibri" pitchFamily="34" charset="0"/>
              <a:cs typeface="Calibri" pitchFamily="34" charset="0"/>
            </a:endParaRPr>
          </a:p>
          <a:p>
            <a:endParaRPr lang="en-US" sz="2800" dirty="0" smtClean="0">
              <a:latin typeface="Calibri" pitchFamily="34" charset="0"/>
              <a:cs typeface="Calibri" pitchFamily="34" charset="0"/>
            </a:endParaRPr>
          </a:p>
          <a:p>
            <a:pPr algn="ctr"/>
            <a:r>
              <a:rPr lang="en-US" sz="3200" u="sng" dirty="0" smtClean="0">
                <a:solidFill>
                  <a:srgbClr val="92D050"/>
                </a:solidFill>
                <a:latin typeface="Calibri" pitchFamily="34" charset="0"/>
                <a:cs typeface="Calibri" pitchFamily="34" charset="0"/>
              </a:rPr>
              <a:t>5a: Proficient</a:t>
            </a:r>
          </a:p>
          <a:p>
            <a:pPr algn="ctr"/>
            <a:r>
              <a:rPr lang="en-US" sz="3200" dirty="0" smtClean="0">
                <a:solidFill>
                  <a:schemeClr val="bg1"/>
                </a:solidFill>
                <a:latin typeface="Calibri" pitchFamily="34" charset="0"/>
                <a:cs typeface="Calibri" pitchFamily="34" charset="0"/>
              </a:rPr>
              <a:t>85</a:t>
            </a:r>
            <a:r>
              <a:rPr lang="en-US" sz="3200" dirty="0">
                <a:solidFill>
                  <a:schemeClr val="bg1"/>
                </a:solidFill>
                <a:latin typeface="Calibri" pitchFamily="34" charset="0"/>
                <a:cs typeface="Calibri" pitchFamily="34" charset="0"/>
              </a:rPr>
              <a:t>% </a:t>
            </a:r>
            <a:r>
              <a:rPr lang="en-US" sz="3200" dirty="0" smtClean="0">
                <a:solidFill>
                  <a:schemeClr val="bg1"/>
                </a:solidFill>
                <a:latin typeface="Calibri" pitchFamily="34" charset="0"/>
                <a:cs typeface="Calibri" pitchFamily="34" charset="0"/>
              </a:rPr>
              <a:t>to 94% of students meet </a:t>
            </a:r>
            <a:r>
              <a:rPr lang="en-US" sz="3200" dirty="0">
                <a:solidFill>
                  <a:schemeClr val="bg1"/>
                </a:solidFill>
                <a:latin typeface="Calibri" pitchFamily="34" charset="0"/>
                <a:cs typeface="Calibri" pitchFamily="34" charset="0"/>
              </a:rPr>
              <a:t>the performance </a:t>
            </a:r>
            <a:r>
              <a:rPr lang="en-US" sz="3200" dirty="0" smtClean="0">
                <a:solidFill>
                  <a:schemeClr val="bg1"/>
                </a:solidFill>
                <a:latin typeface="Calibri" pitchFamily="34" charset="0"/>
                <a:cs typeface="Calibri" pitchFamily="34" charset="0"/>
              </a:rPr>
              <a:t>indicator.</a:t>
            </a:r>
            <a:endParaRPr lang="en-US" sz="3200" dirty="0">
              <a:solidFill>
                <a:schemeClr val="bg1"/>
              </a:solidFill>
              <a:latin typeface="Calibri" pitchFamily="34" charset="0"/>
              <a:cs typeface="Calibri" pitchFamily="34" charset="0"/>
            </a:endParaRPr>
          </a:p>
        </p:txBody>
      </p:sp>
      <p:pic>
        <p:nvPicPr>
          <p:cNvPr id="6" name="Picture 5" descr="C:\Users\David\AppData\Local\Microsoft\Windows\Temporary Internet Files\Content.IE5\XH8HMBJS\MC900389042[1].wmf"/>
          <p:cNvPicPr>
            <a:picLocks noChangeAspect="1" noChangeArrowheads="1"/>
          </p:cNvPicPr>
          <p:nvPr/>
        </p:nvPicPr>
        <p:blipFill>
          <a:blip r:embed="rId3" cstate="print"/>
          <a:srcRect/>
          <a:stretch>
            <a:fillRect/>
          </a:stretch>
        </p:blipFill>
        <p:spPr bwMode="auto">
          <a:xfrm>
            <a:off x="2764265" y="2640455"/>
            <a:ext cx="1223467" cy="1541139"/>
          </a:xfrm>
          <a:prstGeom prst="rect">
            <a:avLst/>
          </a:prstGeom>
        </p:spPr>
        <p:style>
          <a:lnRef idx="2">
            <a:schemeClr val="dk1"/>
          </a:lnRef>
          <a:fillRef idx="1">
            <a:schemeClr val="lt1"/>
          </a:fillRef>
          <a:effectRef idx="0">
            <a:schemeClr val="dk1"/>
          </a:effectRef>
          <a:fontRef idx="minor">
            <a:schemeClr val="dk1"/>
          </a:fontRef>
        </p:style>
      </p:pic>
      <p:pic>
        <p:nvPicPr>
          <p:cNvPr id="7" name="Picture 6" descr="C:\Users\David\AppData\Local\Microsoft\Windows\Temporary Internet Files\Content.IE5\XH8HMBJS\MC900389042[1].wmf"/>
          <p:cNvPicPr>
            <a:picLocks noChangeAspect="1" noChangeArrowheads="1"/>
          </p:cNvPicPr>
          <p:nvPr/>
        </p:nvPicPr>
        <p:blipFill>
          <a:blip r:embed="rId3" cstate="print"/>
          <a:srcRect/>
          <a:stretch>
            <a:fillRect/>
          </a:stretch>
        </p:blipFill>
        <p:spPr bwMode="auto">
          <a:xfrm>
            <a:off x="7844333" y="2649179"/>
            <a:ext cx="1223467" cy="1532416"/>
          </a:xfrm>
          <a:prstGeom prst="rect">
            <a:avLst/>
          </a:prstGeom>
        </p:spPr>
        <p:style>
          <a:lnRef idx="2">
            <a:schemeClr val="dk1"/>
          </a:lnRef>
          <a:fillRef idx="1">
            <a:schemeClr val="lt1"/>
          </a:fillRef>
          <a:effectRef idx="0">
            <a:schemeClr val="dk1"/>
          </a:effectRef>
          <a:fontRef idx="minor">
            <a:schemeClr val="dk1"/>
          </a:fontRef>
        </p:style>
      </p:pic>
      <p:pic>
        <p:nvPicPr>
          <p:cNvPr id="8" name="Picture 7" descr="C:\Users\David\AppData\Local\Microsoft\Windows\Temporary Internet Files\Content.IE5\XH8HMBJS\MC900389042[1].wmf"/>
          <p:cNvPicPr>
            <a:picLocks noChangeAspect="1" noChangeArrowheads="1"/>
          </p:cNvPicPr>
          <p:nvPr/>
        </p:nvPicPr>
        <p:blipFill>
          <a:blip r:embed="rId3" cstate="print"/>
          <a:srcRect/>
          <a:stretch>
            <a:fillRect/>
          </a:stretch>
        </p:blipFill>
        <p:spPr bwMode="auto">
          <a:xfrm>
            <a:off x="3987732" y="2640455"/>
            <a:ext cx="1223467" cy="1541139"/>
          </a:xfrm>
          <a:prstGeom prst="rect">
            <a:avLst/>
          </a:prstGeom>
        </p:spPr>
        <p:style>
          <a:lnRef idx="2">
            <a:schemeClr val="dk1"/>
          </a:lnRef>
          <a:fillRef idx="1">
            <a:schemeClr val="lt1"/>
          </a:fillRef>
          <a:effectRef idx="0">
            <a:schemeClr val="dk1"/>
          </a:effectRef>
          <a:fontRef idx="minor">
            <a:schemeClr val="dk1"/>
          </a:fontRef>
        </p:style>
      </p:pic>
      <p:pic>
        <p:nvPicPr>
          <p:cNvPr id="9" name="Picture 8" descr="C:\Users\David\AppData\Local\Microsoft\Windows\Temporary Internet Files\Content.IE5\XH8HMBJS\MC900389042[1].wmf"/>
          <p:cNvPicPr>
            <a:picLocks noChangeAspect="1" noChangeArrowheads="1"/>
          </p:cNvPicPr>
          <p:nvPr/>
        </p:nvPicPr>
        <p:blipFill>
          <a:blip r:embed="rId3" cstate="print"/>
          <a:srcRect/>
          <a:stretch>
            <a:fillRect/>
          </a:stretch>
        </p:blipFill>
        <p:spPr bwMode="auto">
          <a:xfrm>
            <a:off x="5211199" y="2648297"/>
            <a:ext cx="1223467" cy="1533297"/>
          </a:xfrm>
          <a:prstGeom prst="rect">
            <a:avLst/>
          </a:prstGeom>
        </p:spPr>
        <p:style>
          <a:lnRef idx="2">
            <a:schemeClr val="dk1"/>
          </a:lnRef>
          <a:fillRef idx="1">
            <a:schemeClr val="lt1"/>
          </a:fillRef>
          <a:effectRef idx="0">
            <a:schemeClr val="dk1"/>
          </a:effectRef>
          <a:fontRef idx="minor">
            <a:schemeClr val="dk1"/>
          </a:fontRef>
        </p:style>
      </p:pic>
      <p:pic>
        <p:nvPicPr>
          <p:cNvPr id="10" name="Picture 9" descr="C:\Users\David\AppData\Local\Microsoft\Windows\Temporary Internet Files\Content.IE5\WW07PLC3\MC900320824[1].wmf"/>
          <p:cNvPicPr>
            <a:picLocks noChangeAspect="1" noChangeArrowheads="1"/>
          </p:cNvPicPr>
          <p:nvPr/>
        </p:nvPicPr>
        <p:blipFill>
          <a:blip r:embed="rId4" cstate="print"/>
          <a:srcRect/>
          <a:stretch>
            <a:fillRect/>
          </a:stretch>
        </p:blipFill>
        <p:spPr bwMode="auto">
          <a:xfrm>
            <a:off x="6434666" y="2640455"/>
            <a:ext cx="1409667" cy="1541139"/>
          </a:xfrm>
          <a:prstGeom prst="rect">
            <a:avLst/>
          </a:prstGeom>
        </p:spPr>
        <p:style>
          <a:lnRef idx="2">
            <a:schemeClr val="dk1"/>
          </a:lnRef>
          <a:fillRef idx="1">
            <a:schemeClr val="lt1"/>
          </a:fillRef>
          <a:effectRef idx="0">
            <a:schemeClr val="dk1"/>
          </a:effectRef>
          <a:fontRef idx="minor">
            <a:schemeClr val="dk1"/>
          </a:fontRef>
        </p:style>
      </p:pic>
      <p:sp>
        <p:nvSpPr>
          <p:cNvPr id="3" name="Rectangle 2"/>
          <p:cNvSpPr/>
          <p:nvPr/>
        </p:nvSpPr>
        <p:spPr>
          <a:xfrm>
            <a:off x="-152401" y="2895600"/>
            <a:ext cx="3949669" cy="2554545"/>
          </a:xfrm>
          <a:prstGeom prst="rect">
            <a:avLst/>
          </a:prstGeom>
          <a:noFill/>
        </p:spPr>
        <p:txBody>
          <a:bodyPr wrap="square" lIns="91440" tIns="45720" rIns="91440" bIns="45720">
            <a:spAutoFit/>
          </a:bodyPr>
          <a:lstStyle/>
          <a:p>
            <a:pPr algn="ctr"/>
            <a:r>
              <a:rPr lang="en-US" sz="4000" b="1" cap="none" spc="0" dirty="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5a: </a:t>
            </a:r>
            <a:endParaRPr lang="en-US" sz="4000" b="1" cap="none" spc="0"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endParaRPr>
          </a:p>
          <a:p>
            <a:pPr algn="ctr"/>
            <a:r>
              <a:rPr lang="en-US" sz="4000" b="1" cap="none" spc="0" dirty="0" smtClean="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Teacher </a:t>
            </a:r>
            <a:r>
              <a:rPr lang="en-US" sz="4000" b="1" cap="none" spc="0" dirty="0">
                <a:ln w="17780" cmpd="sng">
                  <a:solidFill>
                    <a:srgbClr val="FFFFFF"/>
                  </a:solidFill>
                  <a:prstDash val="solid"/>
                  <a:miter lim="800000"/>
                </a:ln>
                <a:solidFill>
                  <a:srgbClr val="FFC000"/>
                </a:solidFill>
                <a:effectLst>
                  <a:outerShdw blurRad="50800" algn="tl" rotWithShape="0">
                    <a:srgbClr val="000000"/>
                  </a:outerShdw>
                </a:effectLst>
                <a:latin typeface="Calibri" pitchFamily="34" charset="0"/>
                <a:cs typeface="Calibri" pitchFamily="34" charset="0"/>
              </a:rPr>
              <a:t>Effectiveness Measure</a:t>
            </a:r>
            <a:endParaRPr lang="en-US" sz="4000" b="1" cap="none" spc="0" dirty="0">
              <a:ln w="17780" cmpd="sng">
                <a:solidFill>
                  <a:srgbClr val="FFFFFF"/>
                </a:solidFill>
                <a:prstDash val="solid"/>
                <a:miter lim="800000"/>
              </a:ln>
              <a:solidFill>
                <a:srgbClr val="FFC000"/>
              </a:solidFill>
              <a:effectLst>
                <a:outerShdw blurRad="50800" algn="tl" rotWithShape="0">
                  <a:srgbClr val="000000"/>
                </a:outerShdw>
              </a:effectLst>
            </a:endParaRPr>
          </a:p>
        </p:txBody>
      </p:sp>
    </p:spTree>
    <p:extLst>
      <p:ext uri="{BB962C8B-B14F-4D97-AF65-F5344CB8AC3E}">
        <p14:creationId xmlns:p14="http://schemas.microsoft.com/office/powerpoint/2010/main" val="21983279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evel 1"/>
          <p:cNvSpPr/>
          <p:nvPr/>
        </p:nvSpPr>
        <p:spPr>
          <a:xfrm>
            <a:off x="3733800" y="228600"/>
            <a:ext cx="4876800" cy="1567349"/>
          </a:xfrm>
          <a:prstGeom prst="bevel">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000" dirty="0" smtClean="0"/>
              <a:t>SLO Online Resources</a:t>
            </a:r>
            <a:endParaRPr lang="en-US" sz="4000" dirty="0"/>
          </a:p>
        </p:txBody>
      </p:sp>
      <p:sp>
        <p:nvSpPr>
          <p:cNvPr id="3" name="Bevel 2"/>
          <p:cNvSpPr/>
          <p:nvPr/>
        </p:nvSpPr>
        <p:spPr>
          <a:xfrm>
            <a:off x="3657600" y="1981200"/>
            <a:ext cx="2130552" cy="14447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pdesas.org</a:t>
            </a:r>
            <a:endParaRPr lang="en-US" sz="2400" dirty="0"/>
          </a:p>
        </p:txBody>
      </p:sp>
      <p:sp>
        <p:nvSpPr>
          <p:cNvPr id="5" name="Bevel 4"/>
          <p:cNvSpPr/>
          <p:nvPr/>
        </p:nvSpPr>
        <p:spPr>
          <a:xfrm>
            <a:off x="3733800" y="3733800"/>
            <a:ext cx="2133600" cy="14478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Available Templates and Rubrics</a:t>
            </a:r>
            <a:endParaRPr lang="en-US" sz="2400" dirty="0"/>
          </a:p>
        </p:txBody>
      </p:sp>
      <p:sp>
        <p:nvSpPr>
          <p:cNvPr id="7" name="Bevel 6"/>
          <p:cNvSpPr/>
          <p:nvPr/>
        </p:nvSpPr>
        <p:spPr>
          <a:xfrm>
            <a:off x="6324600" y="1981200"/>
            <a:ext cx="2130552" cy="1444752"/>
          </a:xfrm>
          <a:prstGeom prst="bevel">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1"/>
                </a:solidFill>
              </a:rPr>
              <a:t>Homeroom</a:t>
            </a:r>
          </a:p>
        </p:txBody>
      </p:sp>
      <p:sp>
        <p:nvSpPr>
          <p:cNvPr id="8" name="Bevel 7"/>
          <p:cNvSpPr/>
          <p:nvPr/>
        </p:nvSpPr>
        <p:spPr>
          <a:xfrm>
            <a:off x="6324600" y="3733800"/>
            <a:ext cx="2130552" cy="1444752"/>
          </a:xfrm>
          <a:prstGeom prst="bevel">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1"/>
                </a:solidFill>
              </a:rPr>
              <a:t>IU8 </a:t>
            </a:r>
            <a:r>
              <a:rPr lang="en-US" sz="2400" dirty="0" err="1" smtClean="0">
                <a:solidFill>
                  <a:schemeClr val="bg1"/>
                </a:solidFill>
              </a:rPr>
              <a:t>Wiggio</a:t>
            </a:r>
            <a:endParaRPr lang="en-US" sz="2400" dirty="0" smtClean="0">
              <a:solidFill>
                <a:schemeClr val="bg1"/>
              </a:solidFill>
            </a:endParaRPr>
          </a:p>
          <a:p>
            <a:pPr algn="ctr"/>
            <a:r>
              <a:rPr lang="en-US" dirty="0" smtClean="0">
                <a:solidFill>
                  <a:schemeClr val="bg1"/>
                </a:solidFill>
              </a:rPr>
              <a:t>(Online support group)</a:t>
            </a:r>
          </a:p>
        </p:txBody>
      </p:sp>
    </p:spTree>
    <p:extLst>
      <p:ext uri="{BB962C8B-B14F-4D97-AF65-F5344CB8AC3E}">
        <p14:creationId xmlns:p14="http://schemas.microsoft.com/office/powerpoint/2010/main" val="21349662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Your Questions?</a:t>
            </a:r>
            <a:endParaRPr lang="en-US" dirty="0"/>
          </a:p>
        </p:txBody>
      </p:sp>
    </p:spTree>
    <p:extLst>
      <p:ext uri="{BB962C8B-B14F-4D97-AF65-F5344CB8AC3E}">
        <p14:creationId xmlns:p14="http://schemas.microsoft.com/office/powerpoint/2010/main" val="354395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David\AppData\Local\Microsoft\Windows\Temporary Internet Files\Content.IE5\QR25DZUJ\MC900105222[1].wmf"/>
          <p:cNvPicPr>
            <a:picLocks noGrp="1" noChangeAspect="1" noChangeArrowheads="1"/>
          </p:cNvPicPr>
          <p:nvPr/>
        </p:nvPicPr>
        <p:blipFill>
          <a:blip r:embed="rId2" cstate="print"/>
          <a:srcRect/>
          <a:stretch>
            <a:fillRect/>
          </a:stretch>
        </p:blipFill>
        <p:spPr bwMode="auto">
          <a:xfrm>
            <a:off x="789131" y="533400"/>
            <a:ext cx="7219277" cy="3886199"/>
          </a:xfrm>
          <a:prstGeom prst="rect">
            <a:avLst/>
          </a:prstGeom>
          <a:noFill/>
        </p:spPr>
      </p:pic>
    </p:spTree>
    <p:extLst>
      <p:ext uri="{BB962C8B-B14F-4D97-AF65-F5344CB8AC3E}">
        <p14:creationId xmlns:p14="http://schemas.microsoft.com/office/powerpoint/2010/main" val="2074039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495300" y="331737"/>
            <a:ext cx="8153400" cy="6354991"/>
          </a:xfrm>
          <a:prstGeom prst="rect">
            <a:avLst/>
          </a:prstGeom>
        </p:spPr>
        <p:txBody>
          <a:bodyPr vert="horz" lIns="91440" tIns="45720" rIns="91440" bIns="45720" rtlCol="0">
            <a:normAutofit fontScale="325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(B) FOR PROFESSIONAL EMPLOYES AND TEMPORARY PROFESSIONAL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EMPLOYES WHO SERVE AS CLASSROOM TEACHERS, THE FOLLOWING SHALL APPLY: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(1) BEGINNING IN THE 2013-201 4 SCHOOL YEAR, THE EVALUATIO 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OF THE EFFECTIVENESS OF PROFESSIONAL EMPLOYES AND TEMPORARY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PROFESSIONAL EMPLOYES SERVING AS CLASSROOM TEACHERS SHALL GIVE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DUE CONSIDERATION TO THE FOLLOWING: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(I) CLASSROOM OBSERVATION AND PRACTICE MODELS THAT ARE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RELATED TO STUDENT ACHIEVEMENT IN EACH OF THE FOLLOWING AREAS: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(A) PLANNING AND PREPARATION.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(B) CLASSROOM ENVIRONMENT.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(C) INSTRUCTION.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(D) PROFESSIONAL RESPONSIBILITIES.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(II) STUDENT PERFORMANCE, WHICH SHALL COMPRISE FIFTY PER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CENTUM (50%) OF THE OVERALL RATING OF THE PROFESSIONAL EMPLOYE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OR TEMPORARY PROFESSIONAL EMPLOYE SERVING AS A CLASSROOM TEACHER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55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rPr>
              <a:t>AND SHALL BE BASED UPON MULTIPLE MEASURES OF</a:t>
            </a:r>
          </a:p>
          <a:p>
            <a:pPr marR="0" lvl="0" algn="l" defTabSz="914400" rtl="0" eaLnBrk="1" fontAlgn="auto" latinLnBrk="0" hangingPunct="1">
              <a:lnSpc>
                <a:spcPct val="100000"/>
              </a:lnSpc>
              <a:spcBef>
                <a:spcPct val="20000"/>
              </a:spcBef>
              <a:spcAft>
                <a:spcPts val="0"/>
              </a:spcAft>
              <a:buClrTx/>
              <a:buSzTx/>
              <a:tabLst/>
              <a:defRPr/>
            </a:pPr>
            <a:endParaRPr kumimoji="0" lang="en-US" sz="4300" b="0" i="0" u="none" strike="noStrike" kern="1200" cap="none" spc="0" normalizeH="0" baseline="0" noProof="0" dirty="0" smtClean="0">
              <a:ln>
                <a:noFill/>
              </a:ln>
              <a:solidFill>
                <a:schemeClr val="bg1">
                  <a:lumMod val="50000"/>
                </a:schemeClr>
              </a:solidFill>
              <a:effectLst/>
              <a:uLnTx/>
              <a:uFillTx/>
              <a:latin typeface="Times New Roman" pitchFamily="18" charset="0"/>
              <a:ea typeface="+mn-ea"/>
              <a:cs typeface="Times New Roman" pitchFamily="18" charset="0"/>
            </a:endParaRPr>
          </a:p>
        </p:txBody>
      </p:sp>
      <p:sp>
        <p:nvSpPr>
          <p:cNvPr id="9" name="Title 1"/>
          <p:cNvSpPr txBox="1">
            <a:spLocks/>
          </p:cNvSpPr>
          <p:nvPr/>
        </p:nvSpPr>
        <p:spPr>
          <a:xfrm rot="10057616" flipV="1">
            <a:off x="2729567" y="2310202"/>
            <a:ext cx="5776131" cy="1590351"/>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600" b="0" i="0" u="none" strike="noStrike" kern="1200" cap="none" spc="0" normalizeH="0" baseline="0" noProof="0" dirty="0" smtClean="0">
                <a:ln>
                  <a:noFill/>
                </a:ln>
                <a:solidFill>
                  <a:srgbClr val="FFC000"/>
                </a:solidFill>
                <a:effectLst/>
                <a:uLnTx/>
                <a:uFillTx/>
                <a:latin typeface="+mj-lt"/>
                <a:ea typeface="+mj-ea"/>
                <a:cs typeface="+mj-cs"/>
              </a:rPr>
              <a:t>House Bill 1901</a:t>
            </a:r>
            <a:endParaRPr kumimoji="0" lang="en-US" sz="6600" b="0" i="0" u="none" strike="noStrike" kern="1200" cap="none" spc="0" normalizeH="0" baseline="0" noProof="0" dirty="0">
              <a:ln>
                <a:noFill/>
              </a:ln>
              <a:solidFill>
                <a:srgbClr val="FFC000"/>
              </a:solidFill>
              <a:effectLst/>
              <a:uLnTx/>
              <a:uFillTx/>
              <a:latin typeface="+mj-lt"/>
              <a:ea typeface="+mj-ea"/>
              <a:cs typeface="+mj-cs"/>
            </a:endParaRPr>
          </a:p>
        </p:txBody>
      </p:sp>
      <p:sp>
        <p:nvSpPr>
          <p:cNvPr id="10" name="TextBox 5"/>
          <p:cNvSpPr txBox="1"/>
          <p:nvPr/>
        </p:nvSpPr>
        <p:spPr>
          <a:xfrm rot="19988627">
            <a:off x="517075" y="1084264"/>
            <a:ext cx="6592207"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200" b="1" i="1" dirty="0" smtClean="0">
                <a:solidFill>
                  <a:schemeClr val="bg1"/>
                </a:solidFill>
              </a:rPr>
              <a:t>Race to the </a:t>
            </a:r>
            <a:r>
              <a:rPr lang="en-US" sz="6000" b="1" i="1" dirty="0" smtClean="0">
                <a:solidFill>
                  <a:schemeClr val="bg1"/>
                </a:solidFill>
              </a:rPr>
              <a:t>Top</a:t>
            </a:r>
            <a:endParaRPr lang="en-US" sz="6000" b="1" i="1" dirty="0">
              <a:solidFill>
                <a:schemeClr val="bg1"/>
              </a:solidFill>
            </a:endParaRPr>
          </a:p>
        </p:txBody>
      </p:sp>
      <p:sp>
        <p:nvSpPr>
          <p:cNvPr id="12" name="TextBox 11"/>
          <p:cNvSpPr txBox="1"/>
          <p:nvPr/>
        </p:nvSpPr>
        <p:spPr>
          <a:xfrm>
            <a:off x="1689744" y="4114800"/>
            <a:ext cx="2800767" cy="1200329"/>
          </a:xfrm>
          <a:prstGeom prst="rect">
            <a:avLst/>
          </a:prstGeom>
          <a:noFill/>
        </p:spPr>
        <p:txBody>
          <a:bodyPr wrap="none" rtlCol="0">
            <a:spAutoFit/>
          </a:bodyPr>
          <a:lstStyle/>
          <a:p>
            <a:r>
              <a:rPr lang="en-US" sz="7200" i="1" dirty="0" smtClean="0">
                <a:solidFill>
                  <a:schemeClr val="bg1"/>
                </a:solidFill>
              </a:rPr>
              <a:t>Act 82</a:t>
            </a:r>
            <a:endParaRPr lang="en-US" sz="7200" i="1" dirty="0">
              <a:solidFill>
                <a:schemeClr val="bg1"/>
              </a:solidFill>
            </a:endParaRPr>
          </a:p>
        </p:txBody>
      </p:sp>
    </p:spTree>
    <p:extLst>
      <p:ext uri="{BB962C8B-B14F-4D97-AF65-F5344CB8AC3E}">
        <p14:creationId xmlns:p14="http://schemas.microsoft.com/office/powerpoint/2010/main" val="39587773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1619256141"/>
              </p:ext>
            </p:extLst>
          </p:nvPr>
        </p:nvGraphicFramePr>
        <p:xfrm>
          <a:off x="228600" y="304800"/>
          <a:ext cx="8664498" cy="6488151"/>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4294967295"/>
          </p:nvPr>
        </p:nvSpPr>
        <p:spPr>
          <a:xfrm>
            <a:off x="7950200" y="6467475"/>
            <a:ext cx="1193800" cy="390525"/>
          </a:xfrm>
          <a:prstGeom prst="rect">
            <a:avLst/>
          </a:prstGeom>
        </p:spPr>
        <p:txBody>
          <a:bodyPr/>
          <a:lstStyle/>
          <a:p>
            <a:fld id="{69E29E33-B620-47F9-BB04-8846C2A5AFCC}" type="slidenum">
              <a:rPr lang="en-US" smtClean="0">
                <a:solidFill>
                  <a:prstClr val="black">
                    <a:tint val="75000"/>
                  </a:prstClr>
                </a:solidFill>
              </a:rPr>
              <a:pPr/>
              <a:t>5</a:t>
            </a:fld>
            <a:endParaRPr lang="en-US" dirty="0">
              <a:solidFill>
                <a:prstClr val="black">
                  <a:tint val="75000"/>
                </a:prstClr>
              </a:solidFill>
            </a:endParaRPr>
          </a:p>
        </p:txBody>
      </p:sp>
    </p:spTree>
    <p:extLst>
      <p:ext uri="{BB962C8B-B14F-4D97-AF65-F5344CB8AC3E}">
        <p14:creationId xmlns:p14="http://schemas.microsoft.com/office/powerpoint/2010/main" val="2543713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383863546"/>
              </p:ext>
            </p:extLst>
          </p:nvPr>
        </p:nvGraphicFramePr>
        <p:xfrm>
          <a:off x="228600" y="609600"/>
          <a:ext cx="8710962" cy="5934307"/>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4294967295"/>
          </p:nvPr>
        </p:nvSpPr>
        <p:spPr>
          <a:xfrm>
            <a:off x="7010400" y="6356350"/>
            <a:ext cx="2133600" cy="365125"/>
          </a:xfrm>
          <a:prstGeom prst="rect">
            <a:avLst/>
          </a:prstGeom>
        </p:spPr>
        <p:txBody>
          <a:bodyPr/>
          <a:lstStyle/>
          <a:p>
            <a:fld id="{69E29E33-B620-47F9-BB04-8846C2A5AFCC}" type="slidenum">
              <a:rPr lang="en-US" smtClean="0">
                <a:solidFill>
                  <a:prstClr val="black">
                    <a:tint val="75000"/>
                  </a:prstClr>
                </a:solidFill>
              </a:rPr>
              <a:pPr/>
              <a:t>6</a:t>
            </a:fld>
            <a:endParaRPr lang="en-US" dirty="0">
              <a:solidFill>
                <a:prstClr val="black">
                  <a:tint val="75000"/>
                </a:prstClr>
              </a:solidFill>
            </a:endParaRPr>
          </a:p>
        </p:txBody>
      </p:sp>
    </p:spTree>
    <p:extLst>
      <p:ext uri="{BB962C8B-B14F-4D97-AF65-F5344CB8AC3E}">
        <p14:creationId xmlns:p14="http://schemas.microsoft.com/office/powerpoint/2010/main" val="22530083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nvSpPr>
        <p:spPr>
          <a:xfrm>
            <a:off x="3581400" y="152400"/>
            <a:ext cx="5334000" cy="1470025"/>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000" dirty="0" smtClean="0">
                <a:solidFill>
                  <a:schemeClr val="bg1"/>
                </a:solidFill>
              </a:rPr>
              <a:t>Observation/Evidence (50%)</a:t>
            </a:r>
            <a:endParaRPr lang="en-US" sz="4000" dirty="0">
              <a:solidFill>
                <a:schemeClr val="bg1"/>
              </a:solidFill>
            </a:endParaRPr>
          </a:p>
        </p:txBody>
      </p:sp>
      <p:sp>
        <p:nvSpPr>
          <p:cNvPr id="4" name="Title 1"/>
          <p:cNvSpPr txBox="1">
            <a:spLocks/>
          </p:cNvSpPr>
          <p:nvPr/>
        </p:nvSpPr>
        <p:spPr>
          <a:xfrm>
            <a:off x="685800" y="5181600"/>
            <a:ext cx="7772400" cy="1470025"/>
          </a:xfrm>
          <a:prstGeom prst="rect">
            <a:avLst/>
          </a:prstGeom>
        </p:spPr>
        <p:txBody>
          <a:bodyPr vert="horz" lIns="91440" tIns="45720" rIns="91440" bIns="45720" rtlCol="0" anchor="ctr">
            <a:normAutofit fontScale="850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bg1"/>
                </a:solidFill>
                <a:effectLst/>
                <a:uLnTx/>
                <a:uFillTx/>
                <a:latin typeface="+mj-lt"/>
                <a:ea typeface="+mj-ea"/>
                <a:cs typeface="+mj-cs"/>
              </a:rPr>
              <a:t>4 Domains, 22 Components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chemeClr val="bg1"/>
                </a:solidFill>
                <a:latin typeface="+mj-lt"/>
                <a:ea typeface="+mj-ea"/>
                <a:cs typeface="+mj-cs"/>
              </a:rPr>
              <a:t>Principal/Evaluator Observes</a:t>
            </a:r>
            <a:endParaRPr kumimoji="0" lang="en-US" sz="4400" b="0" i="0" u="none" strike="noStrike" kern="1200" cap="none" spc="0" normalizeH="0" baseline="0" noProof="0" dirty="0" smtClean="0">
              <a:ln>
                <a:noFill/>
              </a:ln>
              <a:solidFill>
                <a:schemeClr val="bg1"/>
              </a:solidFill>
              <a:effectLst/>
              <a:uLnTx/>
              <a:uFillTx/>
              <a:latin typeface="+mj-lt"/>
              <a:ea typeface="+mj-ea"/>
              <a:cs typeface="+mj-cs"/>
            </a:endParaRPr>
          </a:p>
        </p:txBody>
      </p:sp>
      <p:pic>
        <p:nvPicPr>
          <p:cNvPr id="5" name="Picture 4" descr="C:\Users\David\AppData\Local\Microsoft\Windows\Temporary Internet Files\Content.IE5\XH8HMBJS\MC900250392[1].wmf"/>
          <p:cNvPicPr>
            <a:picLocks noChangeAspect="1" noChangeArrowheads="1"/>
          </p:cNvPicPr>
          <p:nvPr/>
        </p:nvPicPr>
        <p:blipFill>
          <a:blip r:embed="rId3" cstate="print"/>
          <a:srcRect/>
          <a:stretch>
            <a:fillRect/>
          </a:stretch>
        </p:blipFill>
        <p:spPr bwMode="auto">
          <a:xfrm>
            <a:off x="5410200" y="1066800"/>
            <a:ext cx="2065867" cy="2360474"/>
          </a:xfrm>
          <a:prstGeom prst="rect">
            <a:avLst/>
          </a:prstGeom>
          <a:noFill/>
        </p:spPr>
      </p:pic>
      <p:sp>
        <p:nvSpPr>
          <p:cNvPr id="6" name="Rectangle 5"/>
          <p:cNvSpPr/>
          <p:nvPr/>
        </p:nvSpPr>
        <p:spPr>
          <a:xfrm>
            <a:off x="668867" y="3427274"/>
            <a:ext cx="7827784"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solidFill>
                  <a:srgbClr val="FFFF00"/>
                </a:solidFill>
                <a:effectLst>
                  <a:outerShdw blurRad="76200" dist="50800" dir="5400000" algn="tl" rotWithShape="0">
                    <a:srgbClr val="000000">
                      <a:alpha val="65000"/>
                    </a:srgbClr>
                  </a:outerShdw>
                </a:effectLst>
              </a:rPr>
              <a:t>Charlotte Danielson’s</a:t>
            </a:r>
          </a:p>
          <a:p>
            <a:pPr algn="ctr"/>
            <a:r>
              <a:rPr lang="en-US" sz="5400" b="1" cap="none" spc="50" dirty="0" smtClean="0">
                <a:ln w="11430"/>
                <a:solidFill>
                  <a:srgbClr val="FFFF00"/>
                </a:solidFill>
                <a:effectLst>
                  <a:outerShdw blurRad="76200" dist="50800" dir="5400000" algn="tl" rotWithShape="0">
                    <a:srgbClr val="000000">
                      <a:alpha val="65000"/>
                    </a:srgbClr>
                  </a:outerShdw>
                </a:effectLst>
              </a:rPr>
              <a:t>Framework for Teaching</a:t>
            </a:r>
            <a:endParaRPr lang="en-US" sz="5400" b="1" cap="none" spc="50" dirty="0">
              <a:ln w="11430"/>
              <a:solidFill>
                <a:srgbClr val="FFFF00"/>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1549442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nvSpPr>
        <p:spPr>
          <a:xfrm>
            <a:off x="3505199" y="270933"/>
            <a:ext cx="5638801" cy="1634067"/>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t">
            <a:normAutofit fontScale="25000" lnSpcReduction="2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smtClean="0"/>
              <a:t/>
            </a:r>
            <a:br>
              <a:rPr lang="en-US" dirty="0" smtClean="0"/>
            </a:br>
            <a:r>
              <a:rPr lang="en-US" sz="14400" dirty="0" smtClean="0">
                <a:solidFill>
                  <a:srgbClr val="00B0F0"/>
                </a:solidFill>
              </a:rPr>
              <a:t>Multiple Measures of </a:t>
            </a:r>
          </a:p>
          <a:p>
            <a:pPr algn="ctr">
              <a:lnSpc>
                <a:spcPct val="120000"/>
              </a:lnSpc>
            </a:pPr>
            <a:r>
              <a:rPr lang="en-US" sz="14400" dirty="0" smtClean="0">
                <a:solidFill>
                  <a:srgbClr val="FFC000"/>
                </a:solidFill>
                <a:latin typeface="Budmo Jiggler" pitchFamily="2" charset="0"/>
              </a:rPr>
              <a:t>Student Achievement</a:t>
            </a:r>
            <a:r>
              <a:rPr lang="en-US" sz="14400" dirty="0" smtClean="0"/>
              <a:t/>
            </a:r>
            <a:br>
              <a:rPr lang="en-US" sz="14400" dirty="0" smtClean="0"/>
            </a:br>
            <a:endParaRPr lang="en-US" sz="14400" dirty="0"/>
          </a:p>
        </p:txBody>
      </p:sp>
      <p:sp>
        <p:nvSpPr>
          <p:cNvPr id="3" name="Content Placeholder 2"/>
          <p:cNvSpPr>
            <a:spLocks noGrp="1"/>
          </p:cNvSpPr>
          <p:nvPr/>
        </p:nvSpPr>
        <p:spPr>
          <a:xfrm>
            <a:off x="3589866" y="1964267"/>
            <a:ext cx="5376334" cy="5029199"/>
          </a:xfrm>
          <a:prstGeom prst="rect">
            <a:avLst/>
          </a:prstGeom>
        </p:spPr>
        <p:txBody>
          <a:bodyPr vert="horz" lIns="91440" tIns="45720" rIns="91440" bIns="45720" rtlCol="0">
            <a:normAutofit fontScale="925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14350" indent="-514350">
              <a:buAutoNum type="arabicPeriod"/>
            </a:pPr>
            <a:r>
              <a:rPr lang="en-US" sz="2800" b="1" dirty="0" smtClean="0">
                <a:solidFill>
                  <a:srgbClr val="00B0F0"/>
                </a:solidFill>
              </a:rPr>
              <a:t>Building Level Data (School Performance Profile)</a:t>
            </a:r>
          </a:p>
          <a:p>
            <a:pPr marL="914400" lvl="1" indent="-514350">
              <a:buNone/>
            </a:pPr>
            <a:r>
              <a:rPr lang="en-US" sz="2800" i="1" dirty="0" smtClean="0">
                <a:solidFill>
                  <a:schemeClr val="bg1"/>
                </a:solidFill>
              </a:rPr>
              <a:t>      Academic Achievement, Graduation/Promotion Rate, Attendance, AP-IB Courses offered, PSAT, Building Level PSSA and Keystone Assessment Data</a:t>
            </a:r>
          </a:p>
          <a:p>
            <a:pPr marL="914400" lvl="1" indent="-514350">
              <a:buNone/>
            </a:pPr>
            <a:endParaRPr lang="en-US" sz="2800" i="1" dirty="0" smtClean="0">
              <a:solidFill>
                <a:schemeClr val="bg1"/>
              </a:solidFill>
            </a:endParaRPr>
          </a:p>
          <a:p>
            <a:pPr marL="514350" indent="-514350">
              <a:buAutoNum type="arabicPeriod"/>
            </a:pPr>
            <a:r>
              <a:rPr lang="en-US" sz="2800" b="1" dirty="0" smtClean="0">
                <a:solidFill>
                  <a:srgbClr val="00B0F0"/>
                </a:solidFill>
              </a:rPr>
              <a:t>Correlation Data Based on Teacher Level Measures</a:t>
            </a:r>
          </a:p>
          <a:p>
            <a:pPr marL="514350" indent="-514350">
              <a:buNone/>
            </a:pPr>
            <a:r>
              <a:rPr lang="en-US" sz="2800" dirty="0" smtClean="0"/>
              <a:t>	    </a:t>
            </a:r>
            <a:r>
              <a:rPr lang="en-US" sz="2800" i="1" dirty="0" smtClean="0">
                <a:solidFill>
                  <a:schemeClr val="bg1"/>
                </a:solidFill>
              </a:rPr>
              <a:t>PSSA, Keystone Data</a:t>
            </a:r>
          </a:p>
          <a:p>
            <a:pPr marL="514350" indent="-514350">
              <a:buNone/>
            </a:pPr>
            <a:endParaRPr lang="en-US" sz="2800" dirty="0" smtClean="0"/>
          </a:p>
          <a:p>
            <a:pPr marL="514350" indent="-514350">
              <a:buNone/>
            </a:pPr>
            <a:r>
              <a:rPr lang="en-US" sz="2800" dirty="0" smtClean="0">
                <a:solidFill>
                  <a:srgbClr val="00B0F0"/>
                </a:solidFill>
              </a:rPr>
              <a:t>3.   </a:t>
            </a:r>
            <a:r>
              <a:rPr lang="en-US" sz="2800" b="1" dirty="0" smtClean="0">
                <a:solidFill>
                  <a:srgbClr val="00B0F0"/>
                </a:solidFill>
              </a:rPr>
              <a:t>Elective Data </a:t>
            </a:r>
            <a:r>
              <a:rPr lang="en-US" sz="2800" b="1" dirty="0" smtClean="0">
                <a:solidFill>
                  <a:schemeClr val="bg1"/>
                </a:solidFill>
              </a:rPr>
              <a:t>(SLOs)  </a:t>
            </a:r>
          </a:p>
        </p:txBody>
      </p:sp>
      <p:sp>
        <p:nvSpPr>
          <p:cNvPr id="4" name="Bent Arrow 3"/>
          <p:cNvSpPr/>
          <p:nvPr/>
        </p:nvSpPr>
        <p:spPr>
          <a:xfrm rot="5400000">
            <a:off x="7878403" y="5913797"/>
            <a:ext cx="445008" cy="1114214"/>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00"/>
              </a:solidFill>
            </a:endParaRPr>
          </a:p>
        </p:txBody>
      </p:sp>
    </p:spTree>
    <p:extLst>
      <p:ext uri="{BB962C8B-B14F-4D97-AF65-F5344CB8AC3E}">
        <p14:creationId xmlns:p14="http://schemas.microsoft.com/office/powerpoint/2010/main" val="4260033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nvSpPr>
        <p:spPr>
          <a:xfrm>
            <a:off x="1219200" y="1092200"/>
            <a:ext cx="7162800" cy="1498600"/>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4400" b="1" dirty="0" smtClean="0"/>
              <a:t>II. SLO Process</a:t>
            </a:r>
            <a:endParaRPr lang="en-US" sz="4400" b="1" dirty="0"/>
          </a:p>
        </p:txBody>
      </p:sp>
      <p:pic>
        <p:nvPicPr>
          <p:cNvPr id="8" name="Picture 7" descr="RIA w Flag Ver Gradient.jpg"/>
          <p:cNvPicPr>
            <a:picLocks noChangeAspect="1"/>
          </p:cNvPicPr>
          <p:nvPr/>
        </p:nvPicPr>
        <p:blipFill>
          <a:blip r:embed="rId2" cstate="print"/>
          <a:stretch>
            <a:fillRect/>
          </a:stretch>
        </p:blipFill>
        <p:spPr>
          <a:xfrm>
            <a:off x="8610600" y="6240463"/>
            <a:ext cx="533400" cy="617537"/>
          </a:xfrm>
          <a:prstGeom prst="rect">
            <a:avLst/>
          </a:prstGeom>
        </p:spPr>
      </p:pic>
    </p:spTree>
    <p:extLst>
      <p:ext uri="{BB962C8B-B14F-4D97-AF65-F5344CB8AC3E}">
        <p14:creationId xmlns:p14="http://schemas.microsoft.com/office/powerpoint/2010/main" val="381576684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8&quot;&gt;&lt;property id=&quot;20148&quot; value=&quot;5&quot;/&gt;&lt;property id=&quot;20300&quot; value=&quot;Slide 10&quot;/&gt;&lt;property id=&quot;20307&quot; value=&quot;268&quot;/&gt;&lt;/object&gt;&lt;object type=&quot;3&quot; unique_id=&quot;10009&quot;&gt;&lt;property id=&quot;20148&quot; value=&quot;5&quot;/&gt;&lt;property id=&quot;20300&quot; value=&quot;Slide 9&quot;/&gt;&lt;property id=&quot;20307&quot; value=&quot;264&quot;/&gt;&lt;/object&gt;&lt;object type=&quot;3&quot; unique_id=&quot;10019&quot;&gt;&lt;property id=&quot;20148&quot; value=&quot;5&quot;/&gt;&lt;property id=&quot;20300&quot; value=&quot;Slide 24 - &amp;quot;Contact Info&amp;quot;&quot;/&gt;&lt;property id=&quot;20307&quot; value=&quot;260&quot;/&gt;&lt;/object&gt;&lt;object type=&quot;3&quot; unique_id=&quot;10128&quot;&gt;&lt;property id=&quot;20148&quot; value=&quot;5&quot;/&gt;&lt;property id=&quot;20300&quot; value=&quot;Slide 2 - &amp;quot;Session Objectives&amp;quot;&quot;/&gt;&lt;property id=&quot;20307&quot; value=&quot;273&quot;/&gt;&lt;/object&gt;&lt;object type=&quot;3&quot; unique_id=&quot;10210&quot;&gt;&lt;property id=&quot;20148&quot; value=&quot;5&quot;/&gt;&lt;property id=&quot;20300&quot; value=&quot;Slide 4 - &amp;quot;I. Educator Effectiveness System&amp;quot;&quot;/&gt;&lt;property id=&quot;20307&quot; value=&quot;275&quot;/&gt;&lt;/object&gt;&lt;object type=&quot;3&quot; unique_id=&quot;10211&quot;&gt;&lt;property id=&quot;20148&quot; value=&quot;5&quot;/&gt;&lt;property id=&quot;20300&quot; value=&quot;Slide 5 - &amp;quot;I. Educator Effectiveness System&amp;quot;&quot;/&gt;&lt;property id=&quot;20307&quot; value=&quot;276&quot;/&gt;&lt;/object&gt;&lt;object type=&quot;3&quot; unique_id=&quot;10274&quot;&gt;&lt;property id=&quot;20148&quot; value=&quot;5&quot;/&gt;&lt;property id=&quot;20300&quot; value=&quot;Slide 7 - &amp;quot;II. SLO Process&amp;quot;&quot;/&gt;&lt;property id=&quot;20307&quot; value=&quot;277&quot;/&gt;&lt;/object&gt;&lt;object type=&quot;3&quot; unique_id=&quot;10539&quot;&gt;&lt;property id=&quot;20148&quot; value=&quot;5&quot;/&gt;&lt;property id=&quot;20300&quot; value=&quot;Slide 3&quot;/&gt;&lt;property id=&quot;20307&quot; value=&quot;283&quot;/&gt;&lt;/object&gt;&lt;object type=&quot;3&quot; unique_id=&quot;10540&quot;&gt;&lt;property id=&quot;20148&quot; value=&quot;5&quot;/&gt;&lt;property id=&quot;20300&quot; value=&quot;Slide 6&quot;/&gt;&lt;property id=&quot;20307&quot; value=&quot;284&quot;/&gt;&lt;/object&gt;&lt;object type=&quot;3&quot; unique_id=&quot;10541&quot;&gt;&lt;property id=&quot;20148&quot; value=&quot;5&quot;/&gt;&lt;property id=&quot;20300&quot; value=&quot;Slide 8 - &amp;quot;II. SLO Process Design&amp;quot;&quot;/&gt;&lt;property id=&quot;20307&quot; value=&quot;278&quot;/&gt;&lt;/object&gt;&lt;object type=&quot;3&quot; unique_id=&quot;10542&quot;&gt;&lt;property id=&quot;20148&quot; value=&quot;5&quot;/&gt;&lt;property id=&quot;20300&quot; value=&quot;Slide 11&quot;/&gt;&lt;property id=&quot;20307&quot; value=&quot;285&quot;/&gt;&lt;/object&gt;&lt;object type=&quot;3&quot; unique_id=&quot;10543&quot;&gt;&lt;property id=&quot;20148&quot; value=&quot;5&quot;/&gt;&lt;property id=&quot;20300&quot; value=&quot;Slide 12 - &amp;quot;III. SLO Template 10.0 Process&amp;quot;&quot;/&gt;&lt;property id=&quot;20307&quot; value=&quot;279&quot;/&gt;&lt;/object&gt;&lt;object type=&quot;3&quot; unique_id=&quot;10544&quot;&gt;&lt;property id=&quot;20148&quot; value=&quot;5&quot;/&gt;&lt;property id=&quot;20300&quot; value=&quot;Slide 13 - &amp;quot;III. SLO Template Design&amp;quot;&quot;/&gt;&lt;property id=&quot;20307&quot; value=&quot;280&quot;/&gt;&lt;/object&gt;&lt;object type=&quot;3&quot; unique_id=&quot;10545&quot;&gt;&lt;property id=&quot;20148&quot; value=&quot;5&quot;/&gt;&lt;property id=&quot;20300&quot; value=&quot;Slide 14&quot;/&gt;&lt;property id=&quot;20307&quot; value=&quot;281&quot;/&gt;&lt;/object&gt;&lt;object type=&quot;3&quot; unique_id=&quot;10546&quot;&gt;&lt;property id=&quot;20148&quot; value=&quot;5&quot;/&gt;&lt;property id=&quot;20300&quot; value=&quot;Slide 15&quot;/&gt;&lt;property id=&quot;20307&quot; value=&quot;282&quot;/&gt;&lt;/object&gt;&lt;object type=&quot;3&quot; unique_id=&quot;10683&quot;&gt;&lt;property id=&quot;20148&quot; value=&quot;5&quot;/&gt;&lt;property id=&quot;20300&quot; value=&quot;Slide 16&quot;/&gt;&lt;property id=&quot;20307&quot; value=&quot;286&quot;/&gt;&lt;/object&gt;&lt;object type=&quot;3&quot; unique_id=&quot;10741&quot;&gt;&lt;property id=&quot;20148&quot; value=&quot;5&quot;/&gt;&lt;property id=&quot;20300&quot; value=&quot;Slide 17&quot;/&gt;&lt;property id=&quot;20307&quot; value=&quot;287&quot;/&gt;&lt;/object&gt;&lt;object type=&quot;3&quot; unique_id=&quot;10802&quot;&gt;&lt;property id=&quot;20148&quot; value=&quot;5&quot;/&gt;&lt;property id=&quot;20300&quot; value=&quot;Slide 18&quot;/&gt;&lt;property id=&quot;20307&quot; value=&quot;288&quot;/&gt;&lt;/object&gt;&lt;object type=&quot;3&quot; unique_id=&quot;10992&quot;&gt;&lt;property id=&quot;20148&quot; value=&quot;5&quot;/&gt;&lt;property id=&quot;20300&quot; value=&quot;Slide 19&quot;/&gt;&lt;property id=&quot;20307&quot; value=&quot;289&quot;/&gt;&lt;/object&gt;&lt;object type=&quot;3&quot; unique_id=&quot;10993&quot;&gt;&lt;property id=&quot;20148&quot; value=&quot;5&quot;/&gt;&lt;property id=&quot;20300&quot; value=&quot;Slide 20 - &amp;quot;IV. Key Process Points&amp;quot;&quot;/&gt;&lt;property id=&quot;20307&quot; value=&quot;290&quot;/&gt;&lt;/object&gt;&lt;object type=&quot;3&quot; unique_id=&quot;10994&quot;&gt;&lt;property id=&quot;20148&quot; value=&quot;5&quot;/&gt;&lt;property id=&quot;20300&quot; value=&quot;Slide 21 - &amp;quot;IV. Key Points (3)&amp;quot;&quot;/&gt;&lt;property id=&quot;20307&quot; value=&quot;291&quot;/&gt;&lt;/object&gt;&lt;object type=&quot;3&quot; unique_id=&quot;10995&quot;&gt;&lt;property id=&quot;20148&quot; value=&quot;5&quot;/&gt;&lt;property id=&quot;20300&quot; value=&quot;Slide 22&quot;/&gt;&lt;property id=&quot;20307&quot; value=&quot;292&quot;/&gt;&lt;/object&gt;&lt;object type=&quot;3&quot; unique_id=&quot;10996&quot;&gt;&lt;property id=&quot;20148&quot; value=&quot;5&quot;/&gt;&lt;property id=&quot;20300&quot; value=&quot;Slide 23&quot;/&gt;&lt;property id=&quot;20307&quot; value=&quot;293&quot;/&gt;&lt;/object&gt;&lt;/object&gt;&lt;/object&gt;&lt;/database&gt;"/>
  <p:tag name="SECTOMILLISECCONVERTED" val="1"/>
</p:tagLst>
</file>

<file path=ppt/theme/theme1.xml><?xml version="1.0" encoding="utf-8"?>
<a:theme xmlns:a="http://schemas.openxmlformats.org/drawingml/2006/main" name="global_re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Design">
      <a:majorFont>
        <a:latin typeface="Arial Black"/>
        <a:ea typeface=""/>
        <a:cs typeface=""/>
      </a:majorFont>
      <a:minorFont>
        <a:latin typeface="Arial Unicode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5107</TotalTime>
  <Words>2039</Words>
  <Application>Microsoft Office PowerPoint</Application>
  <PresentationFormat>On-screen Show (4:3)</PresentationFormat>
  <Paragraphs>412</Paragraphs>
  <Slides>35</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35</vt:i4>
      </vt:variant>
    </vt:vector>
  </HeadingPairs>
  <TitlesOfParts>
    <vt:vector size="45" baseType="lpstr">
      <vt:lpstr>Arial Unicode MS</vt:lpstr>
      <vt:lpstr>Arial</vt:lpstr>
      <vt:lpstr>Arial Black</vt:lpstr>
      <vt:lpstr>Budmo Jiggler</vt:lpstr>
      <vt:lpstr>Calibri</vt:lpstr>
      <vt:lpstr>Maiandra GD</vt:lpstr>
      <vt:lpstr>Symbol</vt:lpstr>
      <vt:lpstr>Tahoma</vt:lpstr>
      <vt:lpstr>Times New Roman</vt:lpstr>
      <vt:lpstr>global_read</vt:lpstr>
      <vt:lpstr>PowerPoint Presentation</vt:lpstr>
      <vt:lpstr>Session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SLO Process</vt:lpstr>
      <vt:lpstr>PowerPoint Presentation</vt:lpstr>
      <vt:lpstr>PowerPoint Presentation</vt:lpstr>
      <vt:lpstr>PowerPoint Presentation</vt:lpstr>
      <vt:lpstr>SLO Process Design</vt:lpstr>
      <vt:lpstr>PowerPoint Presentation</vt:lpstr>
      <vt:lpstr>PowerPoint Presentation</vt:lpstr>
      <vt:lpstr>PowerPoint Presentation</vt:lpstr>
      <vt:lpstr>SLO Template </vt:lpstr>
      <vt:lpstr>SLO Template Design</vt:lpstr>
      <vt:lpstr>PowerPoint Presentation</vt:lpstr>
      <vt:lpstr>PowerPoint Presentation</vt:lpstr>
      <vt:lpstr>PowerPoint Presentation</vt:lpstr>
      <vt:lpstr>PowerPoint Presentation</vt:lpstr>
      <vt:lpstr>PowerPoint Presentation</vt:lpstr>
      <vt:lpstr>PowerPoint Presentation</vt:lpstr>
      <vt:lpstr>Many things must be considered when choosing or  building quality assessments.</vt:lpstr>
      <vt:lpstr>Choosing or Building Performance Measures and Tasks Some things to think about…</vt:lpstr>
      <vt:lpstr>PowerPoint Presentation</vt:lpstr>
      <vt:lpstr>PowerPoint Presentation</vt:lpstr>
      <vt:lpstr>PowerPoint Presentation</vt:lpstr>
      <vt:lpstr>PowerPoint Presentation</vt:lpstr>
      <vt:lpstr>PowerPoint Presentation</vt:lpstr>
      <vt:lpstr>PowerPoint Presentation</vt:lpstr>
      <vt:lpstr>Your Questions?</vt:lpstr>
      <vt:lpstr>PowerPoint Presentation</vt:lpstr>
    </vt:vector>
  </TitlesOfParts>
  <Manager>Homeroom</Manager>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 SLO Overview</dc:title>
  <dc:subject>SLO</dc:subject>
  <dc:creator>The RIA Group</dc:creator>
  <cp:keywords>SLO;Administrators</cp:keywords>
  <cp:lastModifiedBy>Diane I. Hubona</cp:lastModifiedBy>
  <cp:revision>157</cp:revision>
  <cp:lastPrinted>2014-05-09T15:25:43Z</cp:lastPrinted>
  <dcterms:created xsi:type="dcterms:W3CDTF">2013-05-22T15:23:35Z</dcterms:created>
  <dcterms:modified xsi:type="dcterms:W3CDTF">2014-05-09T16:16:14Z</dcterms:modified>
</cp:coreProperties>
</file>