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256" r:id="rId3"/>
    <p:sldId id="262" r:id="rId4"/>
    <p:sldId id="288" r:id="rId5"/>
    <p:sldId id="289" r:id="rId6"/>
    <p:sldId id="299" r:id="rId7"/>
    <p:sldId id="275" r:id="rId8"/>
    <p:sldId id="266" r:id="rId9"/>
    <p:sldId id="261" r:id="rId10"/>
    <p:sldId id="276" r:id="rId11"/>
    <p:sldId id="272" r:id="rId12"/>
    <p:sldId id="278" r:id="rId13"/>
    <p:sldId id="277" r:id="rId14"/>
    <p:sldId id="268" r:id="rId15"/>
    <p:sldId id="265" r:id="rId16"/>
    <p:sldId id="290" r:id="rId17"/>
    <p:sldId id="291" r:id="rId18"/>
    <p:sldId id="264" r:id="rId19"/>
    <p:sldId id="295" r:id="rId20"/>
    <p:sldId id="260" r:id="rId21"/>
    <p:sldId id="279" r:id="rId22"/>
    <p:sldId id="283" r:id="rId23"/>
    <p:sldId id="292" r:id="rId24"/>
    <p:sldId id="269" r:id="rId25"/>
    <p:sldId id="284" r:id="rId26"/>
    <p:sldId id="282" r:id="rId27"/>
    <p:sldId id="273" r:id="rId28"/>
    <p:sldId id="287" r:id="rId29"/>
    <p:sldId id="285" r:id="rId30"/>
    <p:sldId id="293" r:id="rId31"/>
    <p:sldId id="296" r:id="rId32"/>
    <p:sldId id="267" r:id="rId33"/>
    <p:sldId id="271" r:id="rId34"/>
    <p:sldId id="294" r:id="rId35"/>
    <p:sldId id="301" r:id="rId36"/>
    <p:sldId id="297" r:id="rId3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C2514"/>
    <a:srgbClr val="FF9801"/>
    <a:srgbClr val="CC6600"/>
    <a:srgbClr val="800000"/>
    <a:srgbClr val="FFCCFF"/>
    <a:srgbClr val="660033"/>
    <a:srgbClr val="0000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18" autoAdjust="0"/>
    <p:restoredTop sz="90929"/>
  </p:normalViewPr>
  <p:slideViewPr>
    <p:cSldViewPr>
      <p:cViewPr varScale="1">
        <p:scale>
          <a:sx n="82" d="100"/>
          <a:sy n="82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69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AACC9E68-6DF0-43DA-88AD-37168AF2A200}" type="datetimeFigureOut">
              <a:rPr lang="en-US"/>
              <a:pPr>
                <a:defRPr/>
              </a:pPr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53D4A8D0-C575-4BEA-B3FA-97744E3F5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347617E0-4F41-43BE-A642-AD7D025550A8}" type="datetimeFigureOut">
              <a:rPr lang="en-US"/>
              <a:pPr>
                <a:defRPr/>
              </a:pPr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594692F9-BB50-46F8-B212-84D286C45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7D1E57-162D-466C-893E-07EDFF3351C9}" type="slidenum">
              <a:rPr lang="en-US">
                <a:cs typeface="Arial" charset="0"/>
              </a:rPr>
              <a:pPr/>
              <a:t>31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381000"/>
            <a:ext cx="1924051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2" y="381000"/>
            <a:ext cx="5619751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B4C519D-0AAA-4C69-9775-A39A06A05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C8E5DAD-D93F-4D0E-BA7A-300488ABC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A2805A7-2E9A-47FC-B3BE-93AEEEC8B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1F09D04-4951-4805-BE16-3BE0A3AC2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09B4B45-BB07-4976-BF48-10ECABDBA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7C2F17A-9E88-4B47-AA37-77C9E9077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865C89E-E367-4F83-81BF-9C1022C3A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F81337F-2C21-4CB4-9359-C3046A54C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4E44569-642F-43CA-B490-EE7BB59CA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00724FC-34B3-4B79-A330-BE22AE373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DB40BBA-4863-469D-A176-EC05A523E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676400"/>
            <a:ext cx="3771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2" y="1676400"/>
            <a:ext cx="3771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1" descr="E:\Borders\BorderLandscape\BDRLC032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810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76400"/>
            <a:ext cx="769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4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1DADFE3E-0608-46C5-AE88-360D92758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../Downloads/4%20lenses%20debrief%20template.docx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7772400" cy="403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8800" dirty="0" smtClean="0"/>
              <a:t>PLN 1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3200" dirty="0" smtClean="0">
                <a:solidFill>
                  <a:schemeClr val="accent6"/>
                </a:solidFill>
              </a:rPr>
              <a:t>Facilitators: Diane Hubona and Lisa Hartsock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772400" cy="990600"/>
          </a:xfrm>
        </p:spPr>
        <p:txBody>
          <a:bodyPr/>
          <a:lstStyle/>
          <a:p>
            <a:r>
              <a:rPr lang="en-US" sz="6000" smtClean="0"/>
              <a:t>Prepare to Engage!!!</a:t>
            </a:r>
          </a:p>
        </p:txBody>
      </p:sp>
      <p:pic>
        <p:nvPicPr>
          <p:cNvPr id="27651" name="Picture 3" descr="PIIC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3" y="762000"/>
            <a:ext cx="2254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1058863"/>
            <a:ext cx="20574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cap="all" dirty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ockwell" pitchFamily="18" charset="0"/>
                <a:cs typeface="+mn-cs"/>
              </a:rPr>
              <a:t>Penn</a:t>
            </a:r>
            <a:endParaRPr lang="en-US" dirty="0">
              <a:solidFill>
                <a:schemeClr val="accent6"/>
              </a:solidFill>
              <a:latin typeface="Rockwell" pitchFamily="18" charset="0"/>
              <a:cs typeface="+mn-cs"/>
            </a:endParaRPr>
          </a:p>
          <a:p>
            <a:pPr algn="ctr">
              <a:defRPr/>
            </a:pPr>
            <a:r>
              <a:rPr lang="en-US" cap="all" dirty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ockwell" pitchFamily="18" charset="0"/>
                <a:cs typeface="+mn-cs"/>
              </a:rPr>
              <a:t>Literacy</a:t>
            </a:r>
            <a:endParaRPr lang="en-US" dirty="0">
              <a:solidFill>
                <a:schemeClr val="accent6"/>
              </a:solidFill>
              <a:latin typeface="Rockwell" pitchFamily="18" charset="0"/>
              <a:cs typeface="+mn-cs"/>
            </a:endParaRPr>
          </a:p>
          <a:p>
            <a:pPr algn="ctr">
              <a:defRPr/>
            </a:pPr>
            <a:r>
              <a:rPr lang="en-US" cap="all" dirty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Rockwell" pitchFamily="18" charset="0"/>
                <a:cs typeface="+mn-cs"/>
              </a:rPr>
              <a:t>Network</a:t>
            </a:r>
            <a:endParaRPr lang="en-US" dirty="0">
              <a:solidFill>
                <a:schemeClr val="accent6"/>
              </a:solidFill>
              <a:latin typeface="Rockwell" pitchFamily="18" charset="0"/>
              <a:cs typeface="+mn-cs"/>
            </a:endParaRPr>
          </a:p>
          <a:p>
            <a:pPr algn="ctr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990600" y="1752600"/>
            <a:ext cx="7315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Ticket </a:t>
            </a:r>
          </a:p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Out the Door</a:t>
            </a:r>
          </a:p>
        </p:txBody>
      </p:sp>
      <p:pic>
        <p:nvPicPr>
          <p:cNvPr id="36866" name="Picture 2" descr="C:\Users\lah\AppData\Local\Microsoft\Windows\Temporary Internet Files\Content.IE5\2IPKL77L\MC90025138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24400"/>
            <a:ext cx="10683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990600" y="1752600"/>
            <a:ext cx="7315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Anticipation</a:t>
            </a:r>
          </a:p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Guide</a:t>
            </a:r>
          </a:p>
        </p:txBody>
      </p:sp>
      <p:pic>
        <p:nvPicPr>
          <p:cNvPr id="3789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876800"/>
            <a:ext cx="9699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1752600" y="2133600"/>
            <a:ext cx="6096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>
                <a:latin typeface="Rockwell" pitchFamily="18" charset="0"/>
                <a:cs typeface="DilleniaUPC" pitchFamily="18" charset="-34"/>
              </a:rPr>
              <a:t>Pair/Share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1"/>
          <p:cNvSpPr txBox="1">
            <a:spLocks noChangeArrowheads="1"/>
          </p:cNvSpPr>
          <p:nvPr/>
        </p:nvSpPr>
        <p:spPr bwMode="auto">
          <a:xfrm>
            <a:off x="1143000" y="1828800"/>
            <a:ext cx="7315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Whole Group Share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1600200" y="1905000"/>
            <a:ext cx="6096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Papyrus" pitchFamily="66" charset="0"/>
                <a:cs typeface="DilleniaUPC" pitchFamily="18" charset="-34"/>
              </a:rPr>
              <a:t>Reflection on Literacy</a:t>
            </a:r>
          </a:p>
        </p:txBody>
      </p:sp>
      <p:pic>
        <p:nvPicPr>
          <p:cNvPr id="40962" name="Picture 1" descr="C:\Users\lah\AppData\Local\Microsoft\Windows\Temporary Internet Files\Content.IE5\B00NF6EF\MCj044173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5814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4114800"/>
            <a:ext cx="50292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kern="0" dirty="0">
                <a:latin typeface="+mn-lt"/>
                <a:ea typeface="+mj-ea"/>
                <a:cs typeface="+mj-cs"/>
              </a:rPr>
              <a:t>Course Text page A1</a:t>
            </a:r>
            <a:endParaRPr lang="en-US" sz="4000" kern="0" dirty="0"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1"/>
          <p:cNvSpPr txBox="1">
            <a:spLocks noChangeArrowheads="1"/>
          </p:cNvSpPr>
          <p:nvPr/>
        </p:nvSpPr>
        <p:spPr bwMode="auto">
          <a:xfrm>
            <a:off x="1371600" y="1676400"/>
            <a:ext cx="6553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Text Rendering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1"/>
          <p:cNvSpPr txBox="1">
            <a:spLocks noChangeArrowheads="1"/>
          </p:cNvSpPr>
          <p:nvPr/>
        </p:nvSpPr>
        <p:spPr bwMode="auto">
          <a:xfrm>
            <a:off x="1600200" y="1905000"/>
            <a:ext cx="609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Papyrus" pitchFamily="66" charset="0"/>
                <a:cs typeface="DilleniaUPC" pitchFamily="18" charset="-34"/>
              </a:rPr>
              <a:t>Why Literacy???</a:t>
            </a:r>
          </a:p>
        </p:txBody>
      </p:sp>
      <p:pic>
        <p:nvPicPr>
          <p:cNvPr id="43010" name="Picture 2" descr="C:\Users\lah\AppData\Local\Microsoft\Windows\Temporary Internet Files\Content.IE5\8QDL1YAW\MC90023346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581400"/>
            <a:ext cx="2185988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5" descr="C:\Users\lah\AppData\Local\Microsoft\Windows\Temporary Internet Files\Content.IE5\2IPKL77L\MC90023346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505200"/>
            <a:ext cx="22098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1"/>
          <p:cNvSpPr txBox="1">
            <a:spLocks noChangeArrowheads="1"/>
          </p:cNvSpPr>
          <p:nvPr/>
        </p:nvSpPr>
        <p:spPr bwMode="auto">
          <a:xfrm>
            <a:off x="1143000" y="2209800"/>
            <a:ext cx="7315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>
                <a:latin typeface="Rockwell" pitchFamily="18" charset="0"/>
                <a:cs typeface="DilleniaUPC" pitchFamily="18" charset="-34"/>
              </a:rPr>
              <a:t>Jot-a-Thought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990600" y="1752600"/>
            <a:ext cx="7315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>
                <a:latin typeface="Rockwell" pitchFamily="18" charset="0"/>
                <a:cs typeface="DilleniaUPC" pitchFamily="18" charset="-34"/>
              </a:rPr>
              <a:t>Written Conversations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1143000" y="304800"/>
          <a:ext cx="7010400" cy="6172200"/>
        </p:xfrm>
        <a:graphic>
          <a:graphicData uri="http://schemas.openxmlformats.org/presentationml/2006/ole">
            <p:oleObj spid="_x0000_s5136" name="Acrobat Document" r:id="rId3" imgW="7779960" imgH="1005048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Placeholder 3"/>
          <p:cNvSpPr>
            <a:spLocks noGrp="1"/>
          </p:cNvSpPr>
          <p:nvPr>
            <p:ph type="body" idx="1"/>
          </p:nvPr>
        </p:nvSpPr>
        <p:spPr>
          <a:xfrm>
            <a:off x="762000" y="2133600"/>
            <a:ext cx="7772400" cy="1500188"/>
          </a:xfrm>
        </p:spPr>
        <p:txBody>
          <a:bodyPr/>
          <a:lstStyle/>
          <a:p>
            <a:pPr algn="ctr"/>
            <a:r>
              <a:rPr lang="en-US" sz="8000" smtClean="0"/>
              <a:t>Introductions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36" name="Object 16"/>
          <p:cNvGraphicFramePr>
            <a:graphicFrameLocks noChangeAspect="1"/>
          </p:cNvGraphicFramePr>
          <p:nvPr/>
        </p:nvGraphicFramePr>
        <p:xfrm>
          <a:off x="2133600" y="228600"/>
          <a:ext cx="4876800" cy="6318250"/>
        </p:xfrm>
        <a:graphic>
          <a:graphicData uri="http://schemas.openxmlformats.org/presentationml/2006/ole">
            <p:oleObj spid="_x0000_s56336" name="Acrobat Document" r:id="rId3" imgW="7779960" imgH="1005048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Box 1"/>
          <p:cNvSpPr txBox="1">
            <a:spLocks noChangeArrowheads="1"/>
          </p:cNvSpPr>
          <p:nvPr/>
        </p:nvSpPr>
        <p:spPr bwMode="auto">
          <a:xfrm>
            <a:off x="1066800" y="1828800"/>
            <a:ext cx="7315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Four Lenses of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9144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Box 1"/>
          <p:cNvSpPr txBox="1">
            <a:spLocks noChangeArrowheads="1"/>
          </p:cNvSpPr>
          <p:nvPr/>
        </p:nvSpPr>
        <p:spPr bwMode="auto">
          <a:xfrm>
            <a:off x="838200" y="838200"/>
            <a:ext cx="79248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Homework</a:t>
            </a:r>
          </a:p>
          <a:p>
            <a:pPr algn="ctr"/>
            <a:r>
              <a:rPr lang="en-US" sz="6600">
                <a:latin typeface="Rockwell" pitchFamily="18" charset="0"/>
                <a:cs typeface="DilleniaUPC" pitchFamily="18" charset="-34"/>
              </a:rPr>
              <a:t>4 Lenses of Learning</a:t>
            </a:r>
          </a:p>
          <a:p>
            <a:pPr algn="ctr"/>
            <a:r>
              <a:rPr lang="en-US" sz="6600">
                <a:latin typeface="Rockwell" pitchFamily="18" charset="0"/>
                <a:cs typeface="DilleniaUPC" pitchFamily="18" charset="-34"/>
              </a:rPr>
              <a:t>Jigsaw A5-A14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1"/>
          <p:cNvSpPr txBox="1">
            <a:spLocks noChangeArrowheads="1"/>
          </p:cNvSpPr>
          <p:nvPr/>
        </p:nvSpPr>
        <p:spPr bwMode="auto">
          <a:xfrm>
            <a:off x="914400" y="1371600"/>
            <a:ext cx="7315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Arial Black" pitchFamily="34" charset="0"/>
                <a:cs typeface="DilleniaUPC" pitchFamily="18" charset="-34"/>
              </a:rPr>
              <a:t>Ticket to Lunch</a:t>
            </a:r>
          </a:p>
          <a:p>
            <a:endParaRPr lang="en-US" sz="3600">
              <a:latin typeface="Andy"/>
              <a:cs typeface="DilleniaUPC" pitchFamily="18" charset="-34"/>
            </a:endParaRPr>
          </a:p>
        </p:txBody>
      </p:sp>
      <p:pic>
        <p:nvPicPr>
          <p:cNvPr id="60418" name="Picture 4" descr="C:\Users\lah\AppData\Local\Microsoft\Windows\Temporary Internet Files\Content.IE5\FWOEKMJY\MC90022729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433638"/>
            <a:ext cx="181768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Box 3"/>
          <p:cNvSpPr txBox="1">
            <a:spLocks noChangeArrowheads="1"/>
          </p:cNvSpPr>
          <p:nvPr/>
        </p:nvSpPr>
        <p:spPr bwMode="auto">
          <a:xfrm>
            <a:off x="950913" y="44196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i="1">
                <a:latin typeface="Arial Black" pitchFamily="34" charset="0"/>
                <a:cs typeface="DilleniaUPC" pitchFamily="18" charset="-34"/>
              </a:rPr>
              <a:t>One Sentence, One Phrase, One Word</a:t>
            </a:r>
            <a:endParaRPr lang="en-US" sz="4400" i="1">
              <a:latin typeface="Andy"/>
              <a:cs typeface="Dilleni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Box 1"/>
          <p:cNvSpPr txBox="1">
            <a:spLocks noChangeArrowheads="1"/>
          </p:cNvSpPr>
          <p:nvPr/>
        </p:nvSpPr>
        <p:spPr bwMode="auto">
          <a:xfrm>
            <a:off x="990600" y="762000"/>
            <a:ext cx="7315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Arial Black" pitchFamily="34" charset="0"/>
                <a:cs typeface="DilleniaUPC" pitchFamily="18" charset="-34"/>
              </a:rPr>
              <a:t>Literacy in the Math Classroom</a:t>
            </a:r>
          </a:p>
          <a:p>
            <a:pPr algn="ctr"/>
            <a:endParaRPr lang="en-US" sz="3600">
              <a:latin typeface="Arial Black" pitchFamily="34" charset="0"/>
              <a:cs typeface="DilleniaUPC" pitchFamily="18" charset="-34"/>
            </a:endParaRPr>
          </a:p>
          <a:p>
            <a:pPr algn="ctr"/>
            <a:r>
              <a:rPr lang="en-US" sz="6600">
                <a:latin typeface="Andy"/>
                <a:cs typeface="DilleniaUPC" pitchFamily="18" charset="-34"/>
              </a:rPr>
              <a:t>What does it look like???</a:t>
            </a:r>
          </a:p>
        </p:txBody>
      </p:sp>
      <p:pic>
        <p:nvPicPr>
          <p:cNvPr id="61442" name="Picture 2" descr="C:\Users\lah\AppData\Local\Microsoft\Windows\Temporary Internet Files\Content.IE5\LSWAK1OP\MCj04419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267200"/>
            <a:ext cx="1520825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 descr="C:\Users\lah\AppData\Local\Microsoft\Windows\Temporary Internet Files\Content.IE5\BMI35YDI\MCj013027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191000"/>
            <a:ext cx="2106613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1"/>
          <p:cNvSpPr txBox="1">
            <a:spLocks noChangeArrowheads="1"/>
          </p:cNvSpPr>
          <p:nvPr/>
        </p:nvSpPr>
        <p:spPr bwMode="auto">
          <a:xfrm>
            <a:off x="990600" y="2362200"/>
            <a:ext cx="7315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Word 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Box 1"/>
          <p:cNvSpPr txBox="1">
            <a:spLocks noChangeArrowheads="1"/>
          </p:cNvSpPr>
          <p:nvPr/>
        </p:nvSpPr>
        <p:spPr bwMode="auto">
          <a:xfrm>
            <a:off x="1066800" y="1828800"/>
            <a:ext cx="7315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Five R/W/T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Box 1"/>
          <p:cNvSpPr txBox="1">
            <a:spLocks noChangeArrowheads="1"/>
          </p:cNvSpPr>
          <p:nvPr/>
        </p:nvSpPr>
        <p:spPr bwMode="auto">
          <a:xfrm>
            <a:off x="990600" y="2362200"/>
            <a:ext cx="7315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B-D-A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914400"/>
            <a:ext cx="7772400" cy="2514600"/>
          </a:xfrm>
        </p:spPr>
        <p:txBody>
          <a:bodyPr/>
          <a:lstStyle/>
          <a:p>
            <a:r>
              <a:rPr lang="en-US" i="1" smtClean="0">
                <a:latin typeface="Andy"/>
              </a:rPr>
              <a:t>The Birthday Party</a:t>
            </a:r>
          </a:p>
        </p:txBody>
      </p:sp>
      <p:pic>
        <p:nvPicPr>
          <p:cNvPr id="65538" name="Picture 2" descr="C:\Users\lah\AppData\Local\Microsoft\Windows\Temporary Internet Files\Content.IE5\1NBS2LR4\MC90041243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743200"/>
            <a:ext cx="27432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icebreaker carto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04800"/>
            <a:ext cx="441960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914400"/>
            <a:ext cx="7772400" cy="2514600"/>
          </a:xfrm>
        </p:spPr>
        <p:txBody>
          <a:bodyPr/>
          <a:lstStyle/>
          <a:p>
            <a:r>
              <a:rPr lang="en-US" i="1" smtClean="0">
                <a:latin typeface="Andy"/>
              </a:rPr>
              <a:t>The Birthday Party</a:t>
            </a:r>
          </a:p>
        </p:txBody>
      </p:sp>
      <p:pic>
        <p:nvPicPr>
          <p:cNvPr id="66562" name="Picture 3" descr="C:\Users\lah\AppData\Local\Microsoft\Windows\Temporary Internet Files\Content.IE5\FZGW9PWD\MP90039951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505200"/>
            <a:ext cx="32766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434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n-lt"/>
              </a:rPr>
              <a:t>Effective Model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of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Engagement</a:t>
            </a:r>
            <a:br>
              <a:rPr lang="en-US" dirty="0" smtClean="0">
                <a:latin typeface="+mn-lt"/>
              </a:rPr>
            </a:b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Box 1"/>
          <p:cNvSpPr txBox="1">
            <a:spLocks noChangeArrowheads="1"/>
          </p:cNvSpPr>
          <p:nvPr/>
        </p:nvSpPr>
        <p:spPr bwMode="auto">
          <a:xfrm>
            <a:off x="990600" y="2514600"/>
            <a:ext cx="7315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latin typeface="Rockwell" pitchFamily="18" charset="0"/>
                <a:cs typeface="DilleniaUPC" pitchFamily="18" charset="-34"/>
              </a:rPr>
              <a:t>3-2-1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73152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dirty="0">
                <a:latin typeface="+mn-lt"/>
                <a:cs typeface="+mn-cs"/>
              </a:rPr>
              <a:t>Homework (cont.):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4000" dirty="0">
                <a:latin typeface="+mn-lt"/>
                <a:cs typeface="+mn-cs"/>
              </a:rPr>
              <a:t> Assigned section of the 4 lenses of learning jigsaw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6800" y="3160713"/>
            <a:ext cx="731520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latin typeface="+mn-lt"/>
                <a:cs typeface="+mn-cs"/>
              </a:rPr>
              <a:t>#1 </a:t>
            </a:r>
            <a:r>
              <a:rPr lang="en-US" sz="3600" dirty="0" err="1">
                <a:latin typeface="+mn-lt"/>
                <a:cs typeface="+mn-cs"/>
              </a:rPr>
              <a:t>gp</a:t>
            </a:r>
            <a:r>
              <a:rPr lang="en-US" sz="3600" dirty="0">
                <a:latin typeface="+mn-lt"/>
                <a:cs typeface="+mn-cs"/>
              </a:rPr>
              <a:t>:</a:t>
            </a:r>
            <a:r>
              <a:rPr lang="en-US" sz="3600" dirty="0">
                <a:latin typeface="+mn-lt"/>
                <a:cs typeface="+mn-cs"/>
              </a:rPr>
              <a:t> Meaning-Centered  A5 to A6</a:t>
            </a:r>
          </a:p>
          <a:p>
            <a:pPr>
              <a:defRPr/>
            </a:pPr>
            <a:r>
              <a:rPr lang="en-US" sz="3600" dirty="0">
                <a:latin typeface="+mn-lt"/>
                <a:cs typeface="+mn-cs"/>
              </a:rPr>
              <a:t>#2 </a:t>
            </a:r>
            <a:r>
              <a:rPr lang="en-US" sz="3600" dirty="0" err="1">
                <a:latin typeface="+mn-lt"/>
                <a:cs typeface="+mn-cs"/>
              </a:rPr>
              <a:t>gp</a:t>
            </a:r>
            <a:r>
              <a:rPr lang="en-US" sz="3600" dirty="0">
                <a:latin typeface="+mn-lt"/>
                <a:cs typeface="+mn-cs"/>
              </a:rPr>
              <a:t>:  Social   A7 to A8</a:t>
            </a:r>
          </a:p>
          <a:p>
            <a:pPr>
              <a:defRPr/>
            </a:pPr>
            <a:r>
              <a:rPr lang="en-US" sz="3600" dirty="0">
                <a:latin typeface="+mn-lt"/>
                <a:cs typeface="+mn-cs"/>
              </a:rPr>
              <a:t>#3 </a:t>
            </a:r>
            <a:r>
              <a:rPr lang="en-US" sz="3600" dirty="0" err="1">
                <a:latin typeface="+mn-lt"/>
                <a:cs typeface="+mn-cs"/>
              </a:rPr>
              <a:t>gp</a:t>
            </a:r>
            <a:r>
              <a:rPr lang="en-US" sz="3600" dirty="0">
                <a:latin typeface="+mn-lt"/>
                <a:cs typeface="+mn-cs"/>
              </a:rPr>
              <a:t>:  Language-Based  A9-A11</a:t>
            </a:r>
          </a:p>
          <a:p>
            <a:pPr>
              <a:defRPr/>
            </a:pPr>
            <a:r>
              <a:rPr lang="en-US" sz="3600" dirty="0">
                <a:latin typeface="+mn-lt"/>
                <a:cs typeface="+mn-cs"/>
              </a:rPr>
              <a:t>#4 </a:t>
            </a:r>
            <a:r>
              <a:rPr lang="en-US" sz="3600" dirty="0" err="1">
                <a:latin typeface="+mn-lt"/>
                <a:cs typeface="+mn-cs"/>
              </a:rPr>
              <a:t>gp</a:t>
            </a:r>
            <a:r>
              <a:rPr lang="en-US" sz="3600" dirty="0">
                <a:latin typeface="+mn-lt"/>
                <a:cs typeface="+mn-cs"/>
              </a:rPr>
              <a:t>:  Human  A12 to A13</a:t>
            </a:r>
          </a:p>
          <a:p>
            <a:pPr>
              <a:defRPr/>
            </a:pPr>
            <a:r>
              <a:rPr lang="en-US" sz="3600" dirty="0">
                <a:latin typeface="+mn-lt"/>
                <a:cs typeface="+mn-cs"/>
              </a:rPr>
              <a:t>***Use template on pages A21-A22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7315200" cy="3478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dirty="0">
                <a:latin typeface="+mn-lt"/>
                <a:cs typeface="+mn-cs"/>
              </a:rPr>
              <a:t>Homework: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4000" dirty="0">
                <a:latin typeface="+mn-lt"/>
                <a:cs typeface="+mn-cs"/>
              </a:rPr>
              <a:t>Journal #1: Strategy tryout and typed  1-2 page reflection</a:t>
            </a:r>
          </a:p>
          <a:p>
            <a:pPr marL="1028700" lvl="1" indent="-571500"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latin typeface="+mn-lt"/>
                <a:cs typeface="+mn-cs"/>
              </a:rPr>
              <a:t>What did you try? How did it go? </a:t>
            </a:r>
          </a:p>
          <a:p>
            <a:pPr marL="1028700" lvl="1" indent="-571500"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latin typeface="+mn-lt"/>
                <a:cs typeface="+mn-cs"/>
              </a:rPr>
              <a:t>Would you change anything? </a:t>
            </a:r>
            <a:endParaRPr lang="en-US" sz="4000" dirty="0">
              <a:latin typeface="+mn-lt"/>
              <a:cs typeface="Dilleni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914400"/>
            <a:ext cx="7315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dirty="0">
                <a:latin typeface="+mn-lt"/>
                <a:cs typeface="DilleniaUPC" pitchFamily="18" charset="-34"/>
              </a:rPr>
              <a:t>Go Forth and Make a Difference!!!</a:t>
            </a:r>
            <a:endParaRPr lang="en-US" sz="5400" dirty="0">
              <a:latin typeface="+mn-lt"/>
              <a:cs typeface="DilleniaUPC" pitchFamily="18" charset="-34"/>
            </a:endParaRPr>
          </a:p>
        </p:txBody>
      </p:sp>
      <p:pic>
        <p:nvPicPr>
          <p:cNvPr id="7270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0013" y="2209800"/>
            <a:ext cx="38639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447800"/>
            <a:ext cx="7696200" cy="2438400"/>
          </a:xfrm>
        </p:spPr>
        <p:txBody>
          <a:bodyPr/>
          <a:lstStyle/>
          <a:p>
            <a:r>
              <a:rPr lang="en-US" sz="5400" smtClean="0"/>
              <a:t>Icebreaker: </a:t>
            </a:r>
            <a:br>
              <a:rPr lang="en-US" sz="5400" smtClean="0"/>
            </a:br>
            <a:r>
              <a:rPr lang="en-US" sz="5400" smtClean="0"/>
              <a:t>The Power of Collaboration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5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746" name="AutoShape 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747" name="AutoShape 9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1748" name="Picture 11" descr="6a0120a7b5f86a970b016306237c7f970d-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" y="198438"/>
            <a:ext cx="337185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3" descr="ben-and-jer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114800"/>
            <a:ext cx="42672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5" descr="!Bsg9R9QBGk~$(KGrHqUH-D8Ev,2DEEBOBL4JMg2N,g~~_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3629025"/>
            <a:ext cx="36576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9" descr="brother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350838"/>
            <a:ext cx="2743200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9050" y="1676400"/>
            <a:ext cx="6400800" cy="3508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57250" indent="-857250">
              <a:buFont typeface="Wingdings" pitchFamily="2" charset="2"/>
              <a:buChar char="Ø"/>
              <a:defRPr/>
            </a:pPr>
            <a:r>
              <a:rPr lang="en-US" sz="6600" kern="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Course Syllabus</a:t>
            </a:r>
          </a:p>
          <a:p>
            <a:pPr marL="857250" indent="-857250">
              <a:buFont typeface="Wingdings" pitchFamily="2" charset="2"/>
              <a:buChar char="Ø"/>
              <a:defRPr/>
            </a:pPr>
            <a:r>
              <a:rPr lang="en-US" sz="6600" kern="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Final Project</a:t>
            </a:r>
          </a:p>
          <a:p>
            <a:pPr marL="857250" indent="-857250">
              <a:buFont typeface="Wingdings" pitchFamily="2" charset="2"/>
              <a:buChar char="Ø"/>
              <a:defRPr/>
            </a:pPr>
            <a:r>
              <a:rPr lang="en-US" sz="6600" kern="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Required Log</a:t>
            </a:r>
          </a:p>
          <a:p>
            <a:pPr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n-lt"/>
              </a:rPr>
              <a:t>What is PLN???</a:t>
            </a:r>
            <a:endParaRPr lang="en-US" dirty="0">
              <a:latin typeface="+mn-lt"/>
            </a:endParaRPr>
          </a:p>
        </p:txBody>
      </p:sp>
      <p:pic>
        <p:nvPicPr>
          <p:cNvPr id="33794" name="Picture 2" descr="C:\Users\lah\AppData\Local\Microsoft\Windows\Temporary Internet Files\Content.IE5\LSWAK1OP\MCj043441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581400"/>
            <a:ext cx="2489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1295400"/>
            <a:ext cx="7772400" cy="1600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6600" kern="0" dirty="0">
                <a:latin typeface="+mn-lt"/>
                <a:ea typeface="+mj-ea"/>
                <a:cs typeface="+mj-cs"/>
              </a:rPr>
              <a:t>Today’s Agenda…</a:t>
            </a:r>
            <a:endParaRPr lang="en-US" sz="6600" kern="0" dirty="0">
              <a:latin typeface="+mn-lt"/>
              <a:ea typeface="+mj-ea"/>
              <a:cs typeface="+mj-cs"/>
            </a:endParaRPr>
          </a:p>
        </p:txBody>
      </p:sp>
      <p:pic>
        <p:nvPicPr>
          <p:cNvPr id="34818" name="Picture 3" descr="C:\Users\lah\AppData\Local\Microsoft\Windows\Temporary Internet Files\Content.IE5\1NBS2LR4\MC90041040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743200"/>
            <a:ext cx="273685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2209800" y="2133600"/>
            <a:ext cx="4648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>
                <a:latin typeface="Rockwell" pitchFamily="18" charset="0"/>
                <a:cs typeface="DilleniaUPC" pitchFamily="18" charset="-34"/>
              </a:rPr>
              <a:t>Do Now</a:t>
            </a:r>
          </a:p>
        </p:txBody>
      </p:sp>
      <p:pic>
        <p:nvPicPr>
          <p:cNvPr id="35842" name="Picture 2" descr="MCj0322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8100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eestyle Script"/>
        <a:ea typeface=""/>
        <a:cs typeface=""/>
      </a:majorFont>
      <a:minorFont>
        <a:latin typeface="Freestyle 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172</Words>
  <Application>Microsoft Office PowerPoint</Application>
  <PresentationFormat>On-screen Show (4:3)</PresentationFormat>
  <Paragraphs>54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9" baseType="lpstr">
      <vt:lpstr>Times New Roman</vt:lpstr>
      <vt:lpstr>Arial</vt:lpstr>
      <vt:lpstr>Freestyle Script</vt:lpstr>
      <vt:lpstr>Calibri</vt:lpstr>
      <vt:lpstr>Rockwell</vt:lpstr>
      <vt:lpstr>Wingdings</vt:lpstr>
      <vt:lpstr>DilleniaUPC</vt:lpstr>
      <vt:lpstr>Papyrus</vt:lpstr>
      <vt:lpstr>Arial Black</vt:lpstr>
      <vt:lpstr>Andy</vt:lpstr>
      <vt:lpstr>Notebook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Acrobat Document</vt:lpstr>
      <vt:lpstr> PLN 1   Facilitators: Diane Hubona and Lisa Hartsock</vt:lpstr>
      <vt:lpstr>Slide 2</vt:lpstr>
      <vt:lpstr>Slide 3</vt:lpstr>
      <vt:lpstr>Icebreaker:  The Power of Collaboration</vt:lpstr>
      <vt:lpstr>Slide 5</vt:lpstr>
      <vt:lpstr>Slide 6</vt:lpstr>
      <vt:lpstr>What is PLN???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The Birthday Party</vt:lpstr>
      <vt:lpstr>The Birthday Party</vt:lpstr>
      <vt:lpstr>Effective Model of Engagement </vt:lpstr>
      <vt:lpstr>Slide 32</vt:lpstr>
      <vt:lpstr>Slide 33</vt:lpstr>
      <vt:lpstr>Slide 34</vt:lpstr>
      <vt:lpstr>Slide 35</vt:lpstr>
    </vt:vector>
  </TitlesOfParts>
  <Company>Honeywell Project Operations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PLN 1</dc:title>
  <dc:creator>Lisa A. Hartsock</dc:creator>
  <cp:lastModifiedBy>Ken</cp:lastModifiedBy>
  <cp:revision>56</cp:revision>
  <cp:lastPrinted>2012-09-23T15:45:15Z</cp:lastPrinted>
  <dcterms:created xsi:type="dcterms:W3CDTF">2009-09-16T08:32:41Z</dcterms:created>
  <dcterms:modified xsi:type="dcterms:W3CDTF">2015-09-22T22:45:55Z</dcterms:modified>
</cp:coreProperties>
</file>