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1" r:id="rId2"/>
    <p:sldId id="259" r:id="rId3"/>
    <p:sldId id="257" r:id="rId4"/>
    <p:sldId id="262" r:id="rId5"/>
    <p:sldId id="263" r:id="rId6"/>
    <p:sldId id="258" r:id="rId7"/>
    <p:sldId id="265" r:id="rId8"/>
    <p:sldId id="261" r:id="rId9"/>
    <p:sldId id="260" r:id="rId10"/>
    <p:sldId id="273" r:id="rId11"/>
    <p:sldId id="267" r:id="rId12"/>
    <p:sldId id="270" r:id="rId13"/>
    <p:sldId id="266" r:id="rId14"/>
    <p:sldId id="264" r:id="rId15"/>
    <p:sldId id="268" r:id="rId16"/>
    <p:sldId id="274" r:id="rId17"/>
    <p:sldId id="269" r:id="rId18"/>
    <p:sldId id="275" r:id="rId19"/>
    <p:sldId id="272"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5" autoAdjust="0"/>
    <p:restoredTop sz="94660"/>
  </p:normalViewPr>
  <p:slideViewPr>
    <p:cSldViewPr snapToGrid="0">
      <p:cViewPr varScale="1">
        <p:scale>
          <a:sx n="77" d="100"/>
          <a:sy n="77" d="100"/>
        </p:scale>
        <p:origin x="84" y="3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9/10/2013</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hris.singler@gmail.com" TargetMode="External"/><Relationship Id="rId2" Type="http://schemas.openxmlformats.org/officeDocument/2006/relationships/hyperlink" Target="mailto:dianehubona@comcast.ne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hyperlink" Target="http://www.facultyroom.wikispaces.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hyperlink" Target="http://www.thefacultyroom.wikispaces.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262183" y="160639"/>
            <a:ext cx="8240839" cy="3157022"/>
          </a:xfrm>
        </p:spPr>
        <p:txBody>
          <a:bodyPr>
            <a:normAutofit fontScale="90000"/>
          </a:bodyPr>
          <a:lstStyle/>
          <a:p>
            <a:r>
              <a:rPr lang="en-US" sz="4900" dirty="0" smtClean="0"/>
              <a:t>PLN 13: Differentiated Instructional Strategies for the Block Schedule</a:t>
            </a:r>
            <a:r>
              <a:rPr lang="en-US" dirty="0" smtClean="0"/>
              <a:t/>
            </a:r>
            <a:br>
              <a:rPr lang="en-US" dirty="0" smtClean="0"/>
            </a:br>
            <a:endParaRPr lang="en-US" dirty="0"/>
          </a:p>
        </p:txBody>
      </p:sp>
      <p:sp>
        <p:nvSpPr>
          <p:cNvPr id="5" name="Subtitle 4"/>
          <p:cNvSpPr>
            <a:spLocks noGrp="1"/>
          </p:cNvSpPr>
          <p:nvPr>
            <p:ph type="subTitle" idx="1"/>
          </p:nvPr>
        </p:nvSpPr>
        <p:spPr>
          <a:xfrm>
            <a:off x="3970337" y="2594919"/>
            <a:ext cx="7311381" cy="4263081"/>
          </a:xfrm>
        </p:spPr>
        <p:txBody>
          <a:bodyPr>
            <a:normAutofit/>
          </a:bodyPr>
          <a:lstStyle/>
          <a:p>
            <a:r>
              <a:rPr lang="en-US" sz="2400" dirty="0" smtClean="0"/>
              <a:t>Erie Strong Vincent</a:t>
            </a:r>
          </a:p>
          <a:p>
            <a:r>
              <a:rPr lang="en-US" sz="2400" dirty="0" smtClean="0"/>
              <a:t>September 14, 2013</a:t>
            </a:r>
          </a:p>
          <a:p>
            <a:r>
              <a:rPr lang="en-US" sz="2400" dirty="0" smtClean="0"/>
              <a:t>Co-facilitated by:</a:t>
            </a:r>
          </a:p>
          <a:p>
            <a:r>
              <a:rPr lang="en-US" sz="2400" dirty="0" smtClean="0"/>
              <a:t>Diane Hubona</a:t>
            </a:r>
          </a:p>
          <a:p>
            <a:r>
              <a:rPr lang="en-US" sz="2400" dirty="0" smtClean="0">
                <a:hlinkClick r:id="rId2"/>
              </a:rPr>
              <a:t>dianehubona@comcast.net</a:t>
            </a:r>
            <a:endParaRPr lang="en-US" sz="2400" dirty="0" smtClean="0"/>
          </a:p>
          <a:p>
            <a:r>
              <a:rPr lang="en-US" sz="2400" dirty="0" smtClean="0"/>
              <a:t>Chris Singler</a:t>
            </a:r>
          </a:p>
          <a:p>
            <a:r>
              <a:rPr lang="en-US" sz="2400" dirty="0">
                <a:hlinkClick r:id="rId3"/>
              </a:rPr>
              <a:t>c</a:t>
            </a:r>
            <a:r>
              <a:rPr lang="en-US" sz="2400" dirty="0" smtClean="0">
                <a:hlinkClick r:id="rId3"/>
              </a:rPr>
              <a:t>hris.singler@gmail.com</a:t>
            </a:r>
            <a:endParaRPr lang="en-US" sz="2400" dirty="0" smtClean="0"/>
          </a:p>
          <a:p>
            <a:endParaRPr lang="en-US" sz="2400" dirty="0" smtClean="0"/>
          </a:p>
          <a:p>
            <a:endParaRPr lang="en-US" dirty="0" smtClean="0"/>
          </a:p>
          <a:p>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2882" y="2032815"/>
            <a:ext cx="4381500" cy="790575"/>
          </a:xfrm>
          <a:prstGeom prst="rect">
            <a:avLst/>
          </a:prstGeom>
        </p:spPr>
      </p:pic>
    </p:spTree>
    <p:extLst>
      <p:ext uri="{BB962C8B-B14F-4D97-AF65-F5344CB8AC3E}">
        <p14:creationId xmlns:p14="http://schemas.microsoft.com/office/powerpoint/2010/main" val="1117740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408" y="257175"/>
            <a:ext cx="10018713" cy="1752599"/>
          </a:xfrm>
        </p:spPr>
        <p:txBody>
          <a:bodyPr/>
          <a:lstStyle/>
          <a:p>
            <a:r>
              <a:rPr lang="en-US" dirty="0" smtClean="0"/>
              <a:t>Graffiti Placemat</a:t>
            </a:r>
            <a:endParaRPr lang="en-US" dirty="0"/>
          </a:p>
        </p:txBody>
      </p:sp>
      <p:sp>
        <p:nvSpPr>
          <p:cNvPr id="3" name="Content Placeholder 2"/>
          <p:cNvSpPr>
            <a:spLocks noGrp="1"/>
          </p:cNvSpPr>
          <p:nvPr>
            <p:ph idx="1"/>
          </p:nvPr>
        </p:nvSpPr>
        <p:spPr>
          <a:xfrm>
            <a:off x="1760727" y="3733799"/>
            <a:ext cx="10018713" cy="3124201"/>
          </a:xfrm>
        </p:spPr>
        <p:txBody>
          <a:bodyPr>
            <a:normAutofit/>
          </a:bodyPr>
          <a:lstStyle/>
          <a:p>
            <a:r>
              <a:rPr lang="en-US" sz="5400" dirty="0" smtClean="0"/>
              <a:t>Text render differentiation graphic in the book…page 4</a:t>
            </a:r>
            <a:endParaRPr lang="en-US" sz="5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1443" y="1841003"/>
            <a:ext cx="2208641" cy="1651992"/>
          </a:xfrm>
          <a:prstGeom prst="rect">
            <a:avLst/>
          </a:prstGeom>
        </p:spPr>
      </p:pic>
    </p:spTree>
    <p:extLst>
      <p:ext uri="{BB962C8B-B14F-4D97-AF65-F5344CB8AC3E}">
        <p14:creationId xmlns:p14="http://schemas.microsoft.com/office/powerpoint/2010/main" val="1856272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2307" y="488092"/>
            <a:ext cx="10018713" cy="1752599"/>
          </a:xfrm>
        </p:spPr>
        <p:txBody>
          <a:bodyPr>
            <a:noAutofit/>
          </a:bodyPr>
          <a:lstStyle/>
          <a:p>
            <a:r>
              <a:rPr lang="en-US" sz="4800" dirty="0" smtClean="0"/>
              <a:t>Differentiation :</a:t>
            </a:r>
            <a:br>
              <a:rPr lang="en-US" sz="4800" dirty="0" smtClean="0"/>
            </a:br>
            <a:r>
              <a:rPr lang="en-US" sz="4800" dirty="0" smtClean="0"/>
              <a:t> Providing the opportunity for every student to succeed and reach his or her potential!</a:t>
            </a:r>
            <a:endParaRPr lang="en-US" sz="4800" dirty="0"/>
          </a:p>
        </p:txBody>
      </p:sp>
      <p:sp>
        <p:nvSpPr>
          <p:cNvPr id="3" name="Content Placeholder 2"/>
          <p:cNvSpPr>
            <a:spLocks noGrp="1"/>
          </p:cNvSpPr>
          <p:nvPr>
            <p:ph idx="1"/>
          </p:nvPr>
        </p:nvSpPr>
        <p:spPr>
          <a:xfrm>
            <a:off x="2040364" y="3124199"/>
            <a:ext cx="10018713" cy="3124201"/>
          </a:xfrm>
        </p:spPr>
        <p:txBody>
          <a:bodyPr>
            <a:noAutofit/>
          </a:bodyPr>
          <a:lstStyle/>
          <a:p>
            <a:r>
              <a:rPr lang="en-US" sz="4000" dirty="0" smtClean="0"/>
              <a:t>Differentiation may be accomplished through attention to :</a:t>
            </a:r>
          </a:p>
          <a:p>
            <a:r>
              <a:rPr lang="en-US" sz="4000" dirty="0" smtClean="0"/>
              <a:t>Content</a:t>
            </a:r>
          </a:p>
          <a:p>
            <a:r>
              <a:rPr lang="en-US" sz="4000" dirty="0" smtClean="0"/>
              <a:t>Process</a:t>
            </a:r>
          </a:p>
          <a:p>
            <a:r>
              <a:rPr lang="en-US" sz="4000" dirty="0" smtClean="0"/>
              <a:t>Product</a:t>
            </a:r>
            <a:endParaRPr lang="en-US" sz="4000" dirty="0"/>
          </a:p>
        </p:txBody>
      </p:sp>
    </p:spTree>
    <p:extLst>
      <p:ext uri="{BB962C8B-B14F-4D97-AF65-F5344CB8AC3E}">
        <p14:creationId xmlns:p14="http://schemas.microsoft.com/office/powerpoint/2010/main" val="3669744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485" y="-273910"/>
            <a:ext cx="10018712" cy="2438399"/>
          </a:xfrm>
        </p:spPr>
        <p:txBody>
          <a:bodyPr>
            <a:normAutofit/>
          </a:bodyPr>
          <a:lstStyle/>
          <a:p>
            <a:r>
              <a:rPr lang="en-US" sz="6000" dirty="0" smtClean="0"/>
              <a:t>Jigsaw</a:t>
            </a:r>
            <a:br>
              <a:rPr lang="en-US" sz="6000" dirty="0" smtClean="0"/>
            </a:br>
            <a:endParaRPr lang="en-US" sz="6000" dirty="0"/>
          </a:p>
        </p:txBody>
      </p:sp>
      <p:sp>
        <p:nvSpPr>
          <p:cNvPr id="3" name="Content Placeholder 2"/>
          <p:cNvSpPr>
            <a:spLocks noGrp="1"/>
          </p:cNvSpPr>
          <p:nvPr>
            <p:ph idx="1"/>
          </p:nvPr>
        </p:nvSpPr>
        <p:spPr>
          <a:xfrm>
            <a:off x="1706732" y="2266121"/>
            <a:ext cx="10069257" cy="5147934"/>
          </a:xfrm>
        </p:spPr>
        <p:txBody>
          <a:bodyPr>
            <a:normAutofit fontScale="92500" lnSpcReduction="20000"/>
          </a:bodyPr>
          <a:lstStyle/>
          <a:p>
            <a:r>
              <a:rPr lang="en-US" sz="4400" dirty="0" smtClean="0"/>
              <a:t>Chapter 2:Who Are the Learners?</a:t>
            </a:r>
            <a:endParaRPr lang="en-US" sz="5700" dirty="0" smtClean="0"/>
          </a:p>
          <a:p>
            <a:r>
              <a:rPr lang="en-US" sz="4600" dirty="0" smtClean="0"/>
              <a:t>Pages 7-8—everyone reads</a:t>
            </a:r>
          </a:p>
          <a:p>
            <a:r>
              <a:rPr lang="en-US" sz="4600" dirty="0" smtClean="0"/>
              <a:t>Learning styles—pages 9-12</a:t>
            </a:r>
          </a:p>
          <a:p>
            <a:r>
              <a:rPr lang="en-US" sz="4600" dirty="0" smtClean="0"/>
              <a:t>Thinking styles—pages 12-16</a:t>
            </a:r>
          </a:p>
          <a:p>
            <a:r>
              <a:rPr lang="en-US" sz="4600" dirty="0" smtClean="0"/>
              <a:t>Emotional Intelligences—pages 16-21</a:t>
            </a:r>
          </a:p>
          <a:p>
            <a:r>
              <a:rPr lang="en-US" sz="4600" dirty="0" smtClean="0"/>
              <a:t>The World of the Future—pages 21-23</a:t>
            </a:r>
          </a:p>
          <a:p>
            <a:r>
              <a:rPr lang="en-US" sz="4600" dirty="0" smtClean="0"/>
              <a:t>The Adolescent Brain—pages 24-27</a:t>
            </a:r>
          </a:p>
          <a:p>
            <a:endParaRPr lang="en-US" dirty="0" smtClean="0"/>
          </a:p>
          <a:p>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7742" y="187253"/>
            <a:ext cx="1812341" cy="1516075"/>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7850" y="0"/>
            <a:ext cx="988540" cy="1578089"/>
          </a:xfrm>
          <a:prstGeom prst="rect">
            <a:avLst/>
          </a:prstGeom>
        </p:spPr>
      </p:pic>
    </p:spTree>
    <p:extLst>
      <p:ext uri="{BB962C8B-B14F-4D97-AF65-F5344CB8AC3E}">
        <p14:creationId xmlns:p14="http://schemas.microsoft.com/office/powerpoint/2010/main" val="4035335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86497"/>
            <a:ext cx="10018713" cy="1309818"/>
          </a:xfrm>
        </p:spPr>
        <p:txBody>
          <a:bodyPr/>
          <a:lstStyle/>
          <a:p>
            <a:r>
              <a:rPr lang="en-US" dirty="0" smtClean="0"/>
              <a:t>Planning for Instruction with a Block Schedule</a:t>
            </a:r>
            <a:endParaRPr lang="en-US" dirty="0"/>
          </a:p>
        </p:txBody>
      </p:sp>
      <p:sp>
        <p:nvSpPr>
          <p:cNvPr id="3" name="Content Placeholder 2"/>
          <p:cNvSpPr>
            <a:spLocks noGrp="1"/>
          </p:cNvSpPr>
          <p:nvPr>
            <p:ph idx="1"/>
          </p:nvPr>
        </p:nvSpPr>
        <p:spPr>
          <a:xfrm>
            <a:off x="1618734" y="1149178"/>
            <a:ext cx="9613558" cy="5708822"/>
          </a:xfrm>
        </p:spPr>
        <p:txBody>
          <a:bodyPr>
            <a:normAutofit fontScale="92500" lnSpcReduction="10000"/>
          </a:bodyPr>
          <a:lstStyle/>
          <a:p>
            <a:r>
              <a:rPr lang="en-US" sz="3600" dirty="0" smtClean="0"/>
              <a:t>Page 30, Figure 3.1 – Designing Down (or </a:t>
            </a:r>
            <a:r>
              <a:rPr lang="en-US" sz="3600" dirty="0" err="1" smtClean="0"/>
              <a:t>Backmapping</a:t>
            </a:r>
            <a:r>
              <a:rPr lang="en-US" sz="3600" dirty="0" smtClean="0"/>
              <a:t>)… </a:t>
            </a:r>
          </a:p>
          <a:p>
            <a:r>
              <a:rPr lang="en-US" sz="3600" dirty="0" smtClean="0"/>
              <a:t>(B) Do Now: What are three Essential </a:t>
            </a:r>
            <a:r>
              <a:rPr lang="en-US" sz="3600" dirty="0" err="1" smtClean="0"/>
              <a:t>Learnings</a:t>
            </a:r>
            <a:r>
              <a:rPr lang="en-US" sz="3600" dirty="0" smtClean="0"/>
              <a:t> (or Enduring Understandings) in your class or course? Share with a neighbor and add to your list if you can.</a:t>
            </a:r>
          </a:p>
          <a:p>
            <a:r>
              <a:rPr lang="en-US" sz="3600" dirty="0" smtClean="0"/>
              <a:t>(D) Read pages 41-50, marking up three things you do or want to do, two things you are unsure of, and then write one question you have. </a:t>
            </a:r>
          </a:p>
          <a:p>
            <a:r>
              <a:rPr lang="en-US" sz="3600" dirty="0" smtClean="0"/>
              <a:t>(A) Using Figure 3.10 (on page 46) as a template, try rewriting one lesson from this past week. </a:t>
            </a:r>
          </a:p>
          <a:p>
            <a:endParaRPr lang="en-US" dirty="0"/>
          </a:p>
        </p:txBody>
      </p:sp>
    </p:spTree>
    <p:extLst>
      <p:ext uri="{BB962C8B-B14F-4D97-AF65-F5344CB8AC3E}">
        <p14:creationId xmlns:p14="http://schemas.microsoft.com/office/powerpoint/2010/main" val="35740957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3186" y="172995"/>
            <a:ext cx="6042455" cy="1977081"/>
          </a:xfrm>
        </p:spPr>
        <p:txBody>
          <a:bodyPr>
            <a:normAutofit/>
          </a:bodyPr>
          <a:lstStyle/>
          <a:p>
            <a:r>
              <a:rPr lang="en-US" sz="5400" dirty="0" smtClean="0"/>
              <a:t>Effective Model of Engagement</a:t>
            </a:r>
            <a:endParaRPr lang="en-US" sz="5400" dirty="0"/>
          </a:p>
        </p:txBody>
      </p:sp>
      <p:pic>
        <p:nvPicPr>
          <p:cNvPr id="6" name="Content Placeholder 5"/>
          <p:cNvPicPr>
            <a:picLocks noGrp="1" noChangeAspect="1"/>
          </p:cNvPicPr>
          <p:nvPr>
            <p:ph idx="1"/>
          </p:nvPr>
        </p:nvPicPr>
        <p:blipFill>
          <a:blip r:embed="rId2"/>
          <a:stretch>
            <a:fillRect/>
          </a:stretch>
        </p:blipFill>
        <p:spPr>
          <a:xfrm>
            <a:off x="184235" y="0"/>
            <a:ext cx="6128951" cy="7064955"/>
          </a:xfrm>
          <a:prstGeom prst="rect">
            <a:avLst/>
          </a:prstGeom>
        </p:spPr>
      </p:pic>
    </p:spTree>
    <p:extLst>
      <p:ext uri="{BB962C8B-B14F-4D97-AF65-F5344CB8AC3E}">
        <p14:creationId xmlns:p14="http://schemas.microsoft.com/office/powerpoint/2010/main" val="19800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Putting It All Together</a:t>
            </a:r>
            <a:endParaRPr lang="en-US" sz="6000" dirty="0"/>
          </a:p>
        </p:txBody>
      </p:sp>
      <p:sp>
        <p:nvSpPr>
          <p:cNvPr id="3" name="Content Placeholder 2"/>
          <p:cNvSpPr>
            <a:spLocks noGrp="1"/>
          </p:cNvSpPr>
          <p:nvPr>
            <p:ph idx="1"/>
          </p:nvPr>
        </p:nvSpPr>
        <p:spPr>
          <a:xfrm>
            <a:off x="1756158" y="2296296"/>
            <a:ext cx="10018713" cy="3124201"/>
          </a:xfrm>
        </p:spPr>
        <p:txBody>
          <a:bodyPr>
            <a:normAutofit/>
          </a:bodyPr>
          <a:lstStyle/>
          <a:p>
            <a:r>
              <a:rPr lang="en-US" sz="4800" dirty="0" smtClean="0"/>
              <a:t>Before/During/After Lesson Design</a:t>
            </a:r>
          </a:p>
          <a:p>
            <a:r>
              <a:rPr lang="en-US" sz="4800" dirty="0" smtClean="0"/>
              <a:t>PLN Lesson Plan Template</a:t>
            </a:r>
            <a:endParaRPr lang="en-US" sz="4800" dirty="0"/>
          </a:p>
        </p:txBody>
      </p:sp>
    </p:spTree>
    <p:extLst>
      <p:ext uri="{BB962C8B-B14F-4D97-AF65-F5344CB8AC3E}">
        <p14:creationId xmlns:p14="http://schemas.microsoft.com/office/powerpoint/2010/main" val="2317652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4818" y="-49427"/>
            <a:ext cx="10018713" cy="1752599"/>
          </a:xfrm>
        </p:spPr>
        <p:txBody>
          <a:bodyPr/>
          <a:lstStyle/>
          <a:p>
            <a:r>
              <a:rPr lang="en-US" dirty="0" smtClean="0"/>
              <a:t>BDA Lesson Design</a:t>
            </a:r>
            <a:endParaRPr lang="en-US" dirty="0"/>
          </a:p>
        </p:txBody>
      </p:sp>
      <p:sp>
        <p:nvSpPr>
          <p:cNvPr id="3" name="Content Placeholder 2"/>
          <p:cNvSpPr>
            <a:spLocks noGrp="1"/>
          </p:cNvSpPr>
          <p:nvPr>
            <p:ph idx="1"/>
          </p:nvPr>
        </p:nvSpPr>
        <p:spPr>
          <a:xfrm>
            <a:off x="1408670" y="1482810"/>
            <a:ext cx="10069639" cy="4642022"/>
          </a:xfrm>
        </p:spPr>
        <p:txBody>
          <a:bodyPr>
            <a:normAutofit/>
          </a:bodyPr>
          <a:lstStyle/>
          <a:p>
            <a:pPr marL="0" indent="0">
              <a:buNone/>
            </a:pPr>
            <a:r>
              <a:rPr lang="en-US" sz="3200" dirty="0" smtClean="0"/>
              <a:t>“ Good teaching is an art form that requires knowledge not only of how students learn but of best practices and effective lesson design. Expert teachers are constantly refining their skills and stay focused on the essentials. They ask, What do we want students to know and be able to do? How can we meet the needs of all students? Good lesson design addresses these questions.”</a:t>
            </a:r>
          </a:p>
          <a:p>
            <a:pPr marL="0" indent="0">
              <a:buNone/>
            </a:pPr>
            <a:r>
              <a:rPr lang="en-US" sz="3200" dirty="0" smtClean="0"/>
              <a:t>Gregory and Herndon, 2010</a:t>
            </a:r>
            <a:endParaRPr lang="en-US" sz="3200" dirty="0"/>
          </a:p>
        </p:txBody>
      </p:sp>
    </p:spTree>
    <p:extLst>
      <p:ext uri="{BB962C8B-B14F-4D97-AF65-F5344CB8AC3E}">
        <p14:creationId xmlns:p14="http://schemas.microsoft.com/office/powerpoint/2010/main" val="2243360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8829" y="97310"/>
            <a:ext cx="10018713" cy="1752599"/>
          </a:xfrm>
        </p:spPr>
        <p:txBody>
          <a:bodyPr/>
          <a:lstStyle/>
          <a:p>
            <a:r>
              <a:rPr lang="en-US" dirty="0" smtClean="0"/>
              <a:t>BDA Model Lesson</a:t>
            </a:r>
            <a:endParaRPr lang="en-US" dirty="0"/>
          </a:p>
        </p:txBody>
      </p:sp>
      <p:sp>
        <p:nvSpPr>
          <p:cNvPr id="3" name="Content Placeholder 2"/>
          <p:cNvSpPr>
            <a:spLocks noGrp="1"/>
          </p:cNvSpPr>
          <p:nvPr>
            <p:ph idx="1"/>
          </p:nvPr>
        </p:nvSpPr>
        <p:spPr>
          <a:xfrm>
            <a:off x="1124466" y="3890318"/>
            <a:ext cx="8983362" cy="2164493"/>
          </a:xfrm>
        </p:spPr>
        <p:txBody>
          <a:bodyPr>
            <a:normAutofit/>
          </a:bodyPr>
          <a:lstStyle/>
          <a:p>
            <a:r>
              <a:rPr lang="en-US" sz="5400" i="1" dirty="0" smtClean="0"/>
              <a:t>The Yellow Wallpaper</a:t>
            </a:r>
            <a:endParaRPr lang="en-US" sz="54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1289" y="1204268"/>
            <a:ext cx="3619500" cy="5372100"/>
          </a:xfrm>
          <a:prstGeom prst="rect">
            <a:avLst/>
          </a:prstGeom>
        </p:spPr>
      </p:pic>
    </p:spTree>
    <p:extLst>
      <p:ext uri="{BB962C8B-B14F-4D97-AF65-F5344CB8AC3E}">
        <p14:creationId xmlns:p14="http://schemas.microsoft.com/office/powerpoint/2010/main" val="3047240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Do List!</a:t>
            </a:r>
            <a:endParaRPr lang="en-US" dirty="0"/>
          </a:p>
        </p:txBody>
      </p:sp>
      <p:sp>
        <p:nvSpPr>
          <p:cNvPr id="3" name="Content Placeholder 2"/>
          <p:cNvSpPr>
            <a:spLocks noGrp="1"/>
          </p:cNvSpPr>
          <p:nvPr>
            <p:ph idx="1"/>
          </p:nvPr>
        </p:nvSpPr>
        <p:spPr>
          <a:xfrm>
            <a:off x="1780872" y="3606112"/>
            <a:ext cx="10018713" cy="3124201"/>
          </a:xfrm>
        </p:spPr>
        <p:txBody>
          <a:bodyPr/>
          <a:lstStyle/>
          <a:p>
            <a:r>
              <a:rPr lang="en-US" sz="3200" dirty="0" smtClean="0"/>
              <a:t>Read and text render Chapters 4,5,6 in Differentiated Instructional Strategies for the Block Schedule—pages 53-162—using the 3-2-1 template</a:t>
            </a:r>
          </a:p>
          <a:p>
            <a:r>
              <a:rPr lang="en-US" sz="3200" dirty="0" smtClean="0"/>
              <a:t>Join </a:t>
            </a:r>
            <a:r>
              <a:rPr lang="en-US" sz="3200" dirty="0" smtClean="0">
                <a:hlinkClick r:id="rId2"/>
              </a:rPr>
              <a:t>www.facultyroom.wikispaces.com</a:t>
            </a:r>
            <a:endParaRPr lang="en-US" sz="3200" dirty="0" smtClean="0"/>
          </a:p>
          <a:p>
            <a:pPr marL="0" indent="0">
              <a:buNone/>
            </a:pPr>
            <a:endParaRPr lang="en-US" dirty="0" smtClean="0"/>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276" y="450256"/>
            <a:ext cx="3379622" cy="3041294"/>
          </a:xfrm>
          <a:prstGeom prst="rect">
            <a:avLst/>
          </a:prstGeom>
        </p:spPr>
      </p:pic>
    </p:spTree>
    <p:extLst>
      <p:ext uri="{BB962C8B-B14F-4D97-AF65-F5344CB8AC3E}">
        <p14:creationId xmlns:p14="http://schemas.microsoft.com/office/powerpoint/2010/main" val="1955594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6185" y="531342"/>
            <a:ext cx="10526840" cy="1907058"/>
          </a:xfrm>
        </p:spPr>
        <p:txBody>
          <a:bodyPr>
            <a:normAutofit/>
          </a:bodyPr>
          <a:lstStyle/>
          <a:p>
            <a:r>
              <a:rPr lang="en-US" sz="6600" dirty="0" smtClean="0"/>
              <a:t>Ticket out the Door…</a:t>
            </a:r>
            <a:endParaRPr lang="en-US" sz="6600" dirty="0"/>
          </a:p>
        </p:txBody>
      </p:sp>
      <p:sp>
        <p:nvSpPr>
          <p:cNvPr id="3" name="Content Placeholder 2"/>
          <p:cNvSpPr>
            <a:spLocks noGrp="1"/>
          </p:cNvSpPr>
          <p:nvPr>
            <p:ph idx="1"/>
          </p:nvPr>
        </p:nvSpPr>
        <p:spPr/>
        <p:txBody>
          <a:bodyPr>
            <a:normAutofit/>
          </a:bodyPr>
          <a:lstStyle/>
          <a:p>
            <a:r>
              <a:rPr lang="en-US" sz="6600" dirty="0" smtClean="0"/>
              <a:t>Give One and Get One</a:t>
            </a:r>
            <a:endParaRPr lang="en-US" sz="6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9134" y="1913072"/>
            <a:ext cx="1383957" cy="1771465"/>
          </a:xfrm>
          <a:prstGeom prst="rect">
            <a:avLst/>
          </a:prstGeom>
        </p:spPr>
      </p:pic>
    </p:spTree>
    <p:extLst>
      <p:ext uri="{BB962C8B-B14F-4D97-AF65-F5344CB8AC3E}">
        <p14:creationId xmlns:p14="http://schemas.microsoft.com/office/powerpoint/2010/main" val="4015874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156" y="475735"/>
            <a:ext cx="9661867" cy="834081"/>
          </a:xfrm>
        </p:spPr>
        <p:txBody>
          <a:bodyPr>
            <a:normAutofit fontScale="90000"/>
          </a:bodyPr>
          <a:lstStyle/>
          <a:p>
            <a:r>
              <a:rPr lang="en-US" sz="5400" dirty="0" smtClean="0"/>
              <a:t>Introductions</a:t>
            </a:r>
            <a:endParaRPr lang="en-US" sz="5400" dirty="0"/>
          </a:p>
        </p:txBody>
      </p:sp>
      <p:sp>
        <p:nvSpPr>
          <p:cNvPr id="3" name="Content Placeholder 2"/>
          <p:cNvSpPr>
            <a:spLocks noGrp="1"/>
          </p:cNvSpPr>
          <p:nvPr>
            <p:ph idx="1"/>
          </p:nvPr>
        </p:nvSpPr>
        <p:spPr>
          <a:xfrm>
            <a:off x="1964726" y="1655805"/>
            <a:ext cx="9638270" cy="5074509"/>
          </a:xfrm>
        </p:spPr>
        <p:txBody>
          <a:bodyPr>
            <a:normAutofit fontScale="85000" lnSpcReduction="20000"/>
          </a:bodyPr>
          <a:lstStyle/>
          <a:p>
            <a:pPr marL="0" indent="0">
              <a:buNone/>
            </a:pPr>
            <a:r>
              <a:rPr lang="en-US" sz="5200" dirty="0" smtClean="0"/>
              <a:t>Picture Sort—Find your other three pieces to the puzzle</a:t>
            </a:r>
          </a:p>
          <a:p>
            <a:pPr marL="0" indent="0">
              <a:buNone/>
            </a:pPr>
            <a:endParaRPr lang="en-US" sz="5200" dirty="0" smtClean="0"/>
          </a:p>
          <a:p>
            <a:pPr marL="0" indent="0">
              <a:buNone/>
            </a:pPr>
            <a:endParaRPr lang="en-US" sz="5200" dirty="0" smtClean="0"/>
          </a:p>
          <a:p>
            <a:pPr marL="0" indent="0">
              <a:buNone/>
            </a:pPr>
            <a:r>
              <a:rPr lang="en-US" sz="5200" dirty="0" smtClean="0"/>
              <a:t>Getting to Know You…</a:t>
            </a:r>
          </a:p>
          <a:p>
            <a:pPr marL="0" indent="0">
              <a:buNone/>
            </a:pPr>
            <a:r>
              <a:rPr lang="en-US" sz="5200" dirty="0" smtClean="0"/>
              <a:t>Introductions—name, number of years in education, and content area</a:t>
            </a:r>
          </a:p>
          <a:p>
            <a:pPr marL="0" indent="0">
              <a:buNone/>
            </a:pPr>
            <a:endParaRPr lang="en-US" sz="4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6639" y="2381875"/>
            <a:ext cx="1680667" cy="1822399"/>
          </a:xfrm>
          <a:prstGeom prst="rect">
            <a:avLst/>
          </a:prstGeom>
        </p:spPr>
      </p:pic>
    </p:spTree>
    <p:extLst>
      <p:ext uri="{BB962C8B-B14F-4D97-AF65-F5344CB8AC3E}">
        <p14:creationId xmlns:p14="http://schemas.microsoft.com/office/powerpoint/2010/main" val="2325402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3764" y="86499"/>
            <a:ext cx="9798528" cy="1062680"/>
          </a:xfrm>
        </p:spPr>
        <p:txBody>
          <a:bodyPr>
            <a:normAutofit/>
          </a:bodyPr>
          <a:lstStyle/>
          <a:p>
            <a:r>
              <a:rPr lang="en-US" sz="5400" dirty="0" smtClean="0"/>
              <a:t>Taking Care of Business!</a:t>
            </a:r>
            <a:endParaRPr lang="en-US" sz="5400" dirty="0"/>
          </a:p>
        </p:txBody>
      </p:sp>
      <p:sp>
        <p:nvSpPr>
          <p:cNvPr id="3" name="Content Placeholder 2"/>
          <p:cNvSpPr>
            <a:spLocks noGrp="1"/>
          </p:cNvSpPr>
          <p:nvPr>
            <p:ph idx="1"/>
          </p:nvPr>
        </p:nvSpPr>
        <p:spPr>
          <a:xfrm>
            <a:off x="1433764" y="2839993"/>
            <a:ext cx="10018713" cy="3124201"/>
          </a:xfrm>
        </p:spPr>
        <p:txBody>
          <a:bodyPr>
            <a:noAutofit/>
          </a:bodyPr>
          <a:lstStyle/>
          <a:p>
            <a:r>
              <a:rPr lang="en-US" sz="4800" dirty="0" smtClean="0"/>
              <a:t>Course Syllabus</a:t>
            </a:r>
          </a:p>
          <a:p>
            <a:r>
              <a:rPr lang="en-US" sz="4800" dirty="0" smtClean="0"/>
              <a:t>Reading Syllabus</a:t>
            </a:r>
          </a:p>
          <a:p>
            <a:r>
              <a:rPr lang="en-US" sz="4800" dirty="0" smtClean="0"/>
              <a:t>Reflective Journal Entries Online</a:t>
            </a:r>
          </a:p>
          <a:p>
            <a:r>
              <a:rPr lang="en-US" sz="4800" dirty="0" smtClean="0"/>
              <a:t>Final Project Criteria</a:t>
            </a:r>
          </a:p>
          <a:p>
            <a:r>
              <a:rPr lang="en-US" sz="4800" dirty="0" smtClean="0">
                <a:hlinkClick r:id="rId2"/>
              </a:rPr>
              <a:t>www.thefacultyroom.wikispaces.com</a:t>
            </a:r>
            <a:endParaRPr lang="en-US" sz="4800" dirty="0" smtClean="0"/>
          </a:p>
          <a:p>
            <a:endParaRPr lang="en-US" sz="4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7329" y="1048565"/>
            <a:ext cx="2324004" cy="2347179"/>
          </a:xfrm>
          <a:prstGeom prst="rect">
            <a:avLst/>
          </a:prstGeom>
        </p:spPr>
      </p:pic>
    </p:spTree>
    <p:extLst>
      <p:ext uri="{BB962C8B-B14F-4D97-AF65-F5344CB8AC3E}">
        <p14:creationId xmlns:p14="http://schemas.microsoft.com/office/powerpoint/2010/main" val="4004630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
            <a:ext cx="9377279" cy="1495167"/>
          </a:xfrm>
        </p:spPr>
        <p:txBody>
          <a:bodyPr/>
          <a:lstStyle/>
          <a:p>
            <a:r>
              <a:rPr lang="en-US" dirty="0" smtClean="0"/>
              <a:t>Please Do Now:</a:t>
            </a:r>
            <a:br>
              <a:rPr lang="en-US" dirty="0" smtClean="0"/>
            </a:br>
            <a:r>
              <a:rPr lang="en-US" dirty="0" smtClean="0"/>
              <a:t>Food for Thought  </a:t>
            </a:r>
            <a:endParaRPr lang="en-US" dirty="0"/>
          </a:p>
        </p:txBody>
      </p:sp>
      <p:sp>
        <p:nvSpPr>
          <p:cNvPr id="8" name="Content Placeholder 7"/>
          <p:cNvSpPr>
            <a:spLocks noGrp="1"/>
          </p:cNvSpPr>
          <p:nvPr>
            <p:ph idx="1"/>
          </p:nvPr>
        </p:nvSpPr>
        <p:spPr>
          <a:xfrm>
            <a:off x="1484310" y="1693865"/>
            <a:ext cx="10018713" cy="4147751"/>
          </a:xfrm>
        </p:spPr>
        <p:txBody>
          <a:bodyPr>
            <a:normAutofit fontScale="62500" lnSpcReduction="20000"/>
          </a:bodyPr>
          <a:lstStyle/>
          <a:p>
            <a:r>
              <a:rPr lang="en-US" sz="5100" dirty="0" smtClean="0"/>
              <a:t>“Regardless of the length of the class, some routine procedures must be completed in each class, and when the class is only 45 minutes rather than 90 minutes long, every lost minute takes on added significance…Studies showed that the average 45-50 minute class only provides 15-18 minutes of educational instruction after you factor in taking attendance, passing out information, giving instructions, and handing out restroom passes.”</a:t>
            </a:r>
          </a:p>
          <a:p>
            <a:endParaRPr lang="en-US" sz="3200" dirty="0" smtClean="0"/>
          </a:p>
          <a:p>
            <a:pPr marL="0" indent="0">
              <a:buNone/>
            </a:pPr>
            <a:r>
              <a:rPr lang="en-US" sz="3200" dirty="0" smtClean="0"/>
              <a:t>---</a:t>
            </a:r>
            <a:r>
              <a:rPr lang="en-US" sz="3200" i="1" dirty="0" smtClean="0"/>
              <a:t>Transforming Learning With Block Scheduling</a:t>
            </a:r>
            <a:r>
              <a:rPr lang="en-US" sz="3200" dirty="0" smtClean="0"/>
              <a:t>, Blair </a:t>
            </a:r>
            <a:r>
              <a:rPr lang="en-US" sz="3200" dirty="0" err="1" smtClean="0"/>
              <a:t>Lybbert</a:t>
            </a:r>
            <a:endParaRPr lang="en-US" sz="32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4627" y="124557"/>
            <a:ext cx="1822399" cy="1444752"/>
          </a:xfrm>
          <a:prstGeom prst="rect">
            <a:avLst/>
          </a:prstGeom>
        </p:spPr>
      </p:pic>
    </p:spTree>
    <p:extLst>
      <p:ext uri="{BB962C8B-B14F-4D97-AF65-F5344CB8AC3E}">
        <p14:creationId xmlns:p14="http://schemas.microsoft.com/office/powerpoint/2010/main" val="2286735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956"/>
            <a:ext cx="9649127" cy="1192427"/>
          </a:xfrm>
        </p:spPr>
        <p:txBody>
          <a:bodyPr>
            <a:normAutofit/>
          </a:bodyPr>
          <a:lstStyle/>
          <a:p>
            <a:r>
              <a:rPr lang="en-US" sz="6000" dirty="0" smtClean="0"/>
              <a:t> Table Talk</a:t>
            </a:r>
            <a:endParaRPr lang="en-US" sz="6000" dirty="0"/>
          </a:p>
        </p:txBody>
      </p:sp>
      <p:sp>
        <p:nvSpPr>
          <p:cNvPr id="3" name="Content Placeholder 2"/>
          <p:cNvSpPr>
            <a:spLocks noGrp="1"/>
          </p:cNvSpPr>
          <p:nvPr>
            <p:ph idx="1"/>
          </p:nvPr>
        </p:nvSpPr>
        <p:spPr/>
        <p:txBody>
          <a:bodyPr>
            <a:normAutofit/>
          </a:bodyPr>
          <a:lstStyle/>
          <a:p>
            <a:endParaRPr lang="en-US" sz="6000" dirty="0" smtClean="0"/>
          </a:p>
          <a:p>
            <a:r>
              <a:rPr lang="en-US" sz="6000" dirty="0" smtClean="0"/>
              <a:t>John Collins 10% Summary</a:t>
            </a:r>
            <a:endParaRPr lang="en-US" sz="6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9567" y="1554124"/>
            <a:ext cx="4012461" cy="2674975"/>
          </a:xfrm>
          <a:prstGeom prst="rect">
            <a:avLst/>
          </a:prstGeom>
        </p:spPr>
      </p:pic>
    </p:spTree>
    <p:extLst>
      <p:ext uri="{BB962C8B-B14F-4D97-AF65-F5344CB8AC3E}">
        <p14:creationId xmlns:p14="http://schemas.microsoft.com/office/powerpoint/2010/main" val="3885507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Block Scheduling?</a:t>
            </a:r>
            <a:endParaRPr lang="en-US" dirty="0"/>
          </a:p>
        </p:txBody>
      </p:sp>
      <p:sp>
        <p:nvSpPr>
          <p:cNvPr id="3" name="Content Placeholder 2"/>
          <p:cNvSpPr>
            <a:spLocks noGrp="1"/>
          </p:cNvSpPr>
          <p:nvPr>
            <p:ph idx="1"/>
          </p:nvPr>
        </p:nvSpPr>
        <p:spPr>
          <a:xfrm>
            <a:off x="0" y="2438399"/>
            <a:ext cx="10018713" cy="3124201"/>
          </a:xfrm>
        </p:spPr>
        <p:txBody>
          <a:bodyPr/>
          <a:lstStyle/>
          <a:p>
            <a:r>
              <a:rPr lang="en-US" sz="4400" dirty="0" smtClean="0"/>
              <a:t>Teaching within the block schedule…</a:t>
            </a:r>
          </a:p>
          <a:p>
            <a:pPr marL="0" indent="0">
              <a:buNone/>
            </a:pPr>
            <a:r>
              <a:rPr lang="en-US" sz="4400" dirty="0"/>
              <a:t> </a:t>
            </a:r>
            <a:r>
              <a:rPr lang="en-US" sz="4400" dirty="0" smtClean="0"/>
              <a:t>  with an eye to the 4 lenses of learning </a:t>
            </a:r>
          </a:p>
          <a:p>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8697" y="1456096"/>
            <a:ext cx="3071470" cy="4687214"/>
          </a:xfrm>
          <a:prstGeom prst="rect">
            <a:avLst/>
          </a:prstGeom>
        </p:spPr>
      </p:pic>
    </p:spTree>
    <p:extLst>
      <p:ext uri="{BB962C8B-B14F-4D97-AF65-F5344CB8AC3E}">
        <p14:creationId xmlns:p14="http://schemas.microsoft.com/office/powerpoint/2010/main" val="1080921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1090" y="0"/>
            <a:ext cx="10018713" cy="1752599"/>
          </a:xfrm>
        </p:spPr>
        <p:txBody>
          <a:bodyPr>
            <a:normAutofit/>
          </a:bodyPr>
          <a:lstStyle/>
          <a:p>
            <a:r>
              <a:rPr lang="en-US" sz="4800" dirty="0" smtClean="0"/>
              <a:t>Four Lenses of Learning Rewind</a:t>
            </a:r>
            <a:endParaRPr lang="en-US" sz="4800" dirty="0"/>
          </a:p>
        </p:txBody>
      </p:sp>
      <p:pic>
        <p:nvPicPr>
          <p:cNvPr id="4" name="Content Placeholder 3"/>
          <p:cNvPicPr>
            <a:picLocks noGrp="1" noChangeAspect="1"/>
          </p:cNvPicPr>
          <p:nvPr>
            <p:ph idx="1"/>
          </p:nvPr>
        </p:nvPicPr>
        <p:blipFill>
          <a:blip r:embed="rId2"/>
          <a:stretch>
            <a:fillRect/>
          </a:stretch>
        </p:blipFill>
        <p:spPr>
          <a:xfrm>
            <a:off x="3089190" y="1170524"/>
            <a:ext cx="5585188" cy="5449310"/>
          </a:xfrm>
          <a:prstGeom prst="rect">
            <a:avLst/>
          </a:prstGeom>
        </p:spPr>
      </p:pic>
    </p:spTree>
    <p:extLst>
      <p:ext uri="{BB962C8B-B14F-4D97-AF65-F5344CB8AC3E}">
        <p14:creationId xmlns:p14="http://schemas.microsoft.com/office/powerpoint/2010/main" val="2607947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Quotation Mingle!</a:t>
            </a:r>
            <a:endParaRPr lang="en-US" sz="5400" dirty="0"/>
          </a:p>
        </p:txBody>
      </p:sp>
      <p:sp>
        <p:nvSpPr>
          <p:cNvPr id="3" name="Content Placeholder 2"/>
          <p:cNvSpPr>
            <a:spLocks noGrp="1"/>
          </p:cNvSpPr>
          <p:nvPr>
            <p:ph idx="1"/>
          </p:nvPr>
        </p:nvSpPr>
        <p:spPr>
          <a:xfrm>
            <a:off x="1941511" y="2174790"/>
            <a:ext cx="10018712" cy="3628768"/>
          </a:xfrm>
        </p:spPr>
        <p:txBody>
          <a:bodyPr>
            <a:normAutofit/>
          </a:bodyPr>
          <a:lstStyle/>
          <a:p>
            <a:pPr marL="0" indent="0">
              <a:buNone/>
            </a:pPr>
            <a:r>
              <a:rPr lang="en-US" sz="4400" dirty="0" smtClean="0"/>
              <a:t>An Introduction to Block Scheduling</a:t>
            </a:r>
          </a:p>
          <a:p>
            <a:pPr marL="0" indent="0">
              <a:buNone/>
            </a:pPr>
            <a:endParaRPr lang="en-US"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6119" y="3490784"/>
            <a:ext cx="2825578" cy="2825578"/>
          </a:xfrm>
          <a:prstGeom prst="rect">
            <a:avLst/>
          </a:prstGeom>
        </p:spPr>
      </p:pic>
    </p:spTree>
    <p:extLst>
      <p:ext uri="{BB962C8B-B14F-4D97-AF65-F5344CB8AC3E}">
        <p14:creationId xmlns:p14="http://schemas.microsoft.com/office/powerpoint/2010/main" val="267079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1316" y="142103"/>
            <a:ext cx="10018713" cy="1752599"/>
          </a:xfrm>
        </p:spPr>
        <p:txBody>
          <a:bodyPr/>
          <a:lstStyle/>
          <a:p>
            <a:r>
              <a:rPr lang="en-US" dirty="0" smtClean="0"/>
              <a:t>Written Conversations</a:t>
            </a:r>
            <a:endParaRPr lang="en-US" dirty="0"/>
          </a:p>
        </p:txBody>
      </p:sp>
      <p:sp>
        <p:nvSpPr>
          <p:cNvPr id="3" name="Content Placeholder 2"/>
          <p:cNvSpPr>
            <a:spLocks noGrp="1"/>
          </p:cNvSpPr>
          <p:nvPr>
            <p:ph idx="1"/>
          </p:nvPr>
        </p:nvSpPr>
        <p:spPr/>
        <p:txBody>
          <a:bodyPr/>
          <a:lstStyle/>
          <a:p>
            <a:pPr marL="0" indent="0">
              <a:buNone/>
            </a:pPr>
            <a:endParaRPr lang="en-US" sz="4400" dirty="0" smtClean="0"/>
          </a:p>
          <a:p>
            <a:r>
              <a:rPr lang="en-US" sz="4400" dirty="0" smtClean="0"/>
              <a:t>One obstacle I foresee as I transition to teaching within a block schedule is</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9478" y="1556952"/>
            <a:ext cx="1624655" cy="1624655"/>
          </a:xfrm>
          <a:prstGeom prst="rect">
            <a:avLst/>
          </a:prstGeom>
        </p:spPr>
      </p:pic>
    </p:spTree>
    <p:extLst>
      <p:ext uri="{BB962C8B-B14F-4D97-AF65-F5344CB8AC3E}">
        <p14:creationId xmlns:p14="http://schemas.microsoft.com/office/powerpoint/2010/main" val="36282448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TC103457496[[fn=Parallax]]</Template>
  <TotalTime>614</TotalTime>
  <Words>512</Words>
  <Application>Microsoft Office PowerPoint</Application>
  <PresentationFormat>Widescreen</PresentationFormat>
  <Paragraphs>72</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Corbel</vt:lpstr>
      <vt:lpstr>Parallax</vt:lpstr>
      <vt:lpstr>PLN 13: Differentiated Instructional Strategies for the Block Schedule </vt:lpstr>
      <vt:lpstr>Introductions</vt:lpstr>
      <vt:lpstr>Taking Care of Business!</vt:lpstr>
      <vt:lpstr>Please Do Now: Food for Thought  </vt:lpstr>
      <vt:lpstr> Table Talk</vt:lpstr>
      <vt:lpstr>Why Block Scheduling?</vt:lpstr>
      <vt:lpstr>Four Lenses of Learning Rewind</vt:lpstr>
      <vt:lpstr>Quotation Mingle!</vt:lpstr>
      <vt:lpstr>Written Conversations</vt:lpstr>
      <vt:lpstr>Graffiti Placemat</vt:lpstr>
      <vt:lpstr>Differentiation :  Providing the opportunity for every student to succeed and reach his or her potential!</vt:lpstr>
      <vt:lpstr>Jigsaw </vt:lpstr>
      <vt:lpstr>Planning for Instruction with a Block Schedule</vt:lpstr>
      <vt:lpstr>Effective Model of Engagement</vt:lpstr>
      <vt:lpstr>Putting It All Together</vt:lpstr>
      <vt:lpstr>BDA Lesson Design</vt:lpstr>
      <vt:lpstr>BDA Model Lesson</vt:lpstr>
      <vt:lpstr>To Do List!</vt:lpstr>
      <vt:lpstr>Ticket out the Door…</vt:lpstr>
    </vt:vector>
  </TitlesOfParts>
  <Company>Bellwood-Antis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PLN 13: Teaching Within a Block Schedule</dc:title>
  <dc:creator>Diane I. Hubona</dc:creator>
  <cp:lastModifiedBy>Diane I. Hubona</cp:lastModifiedBy>
  <cp:revision>36</cp:revision>
  <dcterms:created xsi:type="dcterms:W3CDTF">2013-09-10T01:02:34Z</dcterms:created>
  <dcterms:modified xsi:type="dcterms:W3CDTF">2013-09-10T21:44:15Z</dcterms:modified>
</cp:coreProperties>
</file>