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handoutMasterIdLst>
    <p:handoutMasterId r:id="rId44"/>
  </p:handoutMasterIdLst>
  <p:sldIdLst>
    <p:sldId id="256" r:id="rId2"/>
    <p:sldId id="273" r:id="rId3"/>
    <p:sldId id="274" r:id="rId4"/>
    <p:sldId id="275" r:id="rId5"/>
    <p:sldId id="276" r:id="rId6"/>
    <p:sldId id="277" r:id="rId7"/>
    <p:sldId id="263" r:id="rId8"/>
    <p:sldId id="278" r:id="rId9"/>
    <p:sldId id="279" r:id="rId10"/>
    <p:sldId id="295" r:id="rId11"/>
    <p:sldId id="280" r:id="rId12"/>
    <p:sldId id="281" r:id="rId13"/>
    <p:sldId id="282" r:id="rId14"/>
    <p:sldId id="283" r:id="rId15"/>
    <p:sldId id="284" r:id="rId16"/>
    <p:sldId id="285" r:id="rId17"/>
    <p:sldId id="287" r:id="rId18"/>
    <p:sldId id="286" r:id="rId19"/>
    <p:sldId id="288" r:id="rId20"/>
    <p:sldId id="289" r:id="rId21"/>
    <p:sldId id="290" r:id="rId22"/>
    <p:sldId id="258" r:id="rId23"/>
    <p:sldId id="259" r:id="rId24"/>
    <p:sldId id="260" r:id="rId25"/>
    <p:sldId id="261" r:id="rId26"/>
    <p:sldId id="264" r:id="rId27"/>
    <p:sldId id="265" r:id="rId28"/>
    <p:sldId id="266" r:id="rId29"/>
    <p:sldId id="267" r:id="rId30"/>
    <p:sldId id="268" r:id="rId31"/>
    <p:sldId id="269" r:id="rId32"/>
    <p:sldId id="270" r:id="rId33"/>
    <p:sldId id="271" r:id="rId34"/>
    <p:sldId id="262" r:id="rId35"/>
    <p:sldId id="257" r:id="rId36"/>
    <p:sldId id="291" r:id="rId37"/>
    <p:sldId id="292" r:id="rId38"/>
    <p:sldId id="293" r:id="rId39"/>
    <p:sldId id="294" r:id="rId40"/>
    <p:sldId id="272" r:id="rId41"/>
    <p:sldId id="296"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00EBCE3-CF55-4230-850A-F7CD0E068FA4}" type="datetimeFigureOut">
              <a:rPr lang="en-US" smtClean="0"/>
              <a:pPr/>
              <a:t>7/26/2015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E48DCFF-A8ED-4349-807A-6F8ACAF75B9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6802A4-01AB-4B55-9251-A189A24244EB}" type="datetimeFigureOut">
              <a:rPr lang="en-US" smtClean="0"/>
              <a:pPr/>
              <a:t>7/26/2015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BD482E-B76C-47B3-8C25-9113BA32336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CE9EC4-C9D2-4617-B250-63D6957BDEDF}" type="slidenum">
              <a:rPr lang="en-US" smtClean="0"/>
              <a:pPr/>
              <a:t>25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6B78F50-B9BD-4192-B3C9-DC70CC24E823}" type="slidenum">
              <a:rPr lang="en-US" smtClean="0"/>
              <a:pPr/>
              <a:t>34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71CF938-FFED-40D3-9A4D-4C1190FB7CFC}" type="datetimeFigureOut">
              <a:rPr lang="en-US" smtClean="0"/>
              <a:pPr/>
              <a:t>7/26/2015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F2261B8-6B56-4FCF-A5D6-BF38834F4FF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1CF938-FFED-40D3-9A4D-4C1190FB7CFC}" type="datetimeFigureOut">
              <a:rPr lang="en-US" smtClean="0"/>
              <a:pPr/>
              <a:t>7/26/2015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F2261B8-6B56-4FCF-A5D6-BF38834F4FF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1CF938-FFED-40D3-9A4D-4C1190FB7CFC}" type="datetimeFigureOut">
              <a:rPr lang="en-US" smtClean="0"/>
              <a:pPr/>
              <a:t>7/26/2015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F2261B8-6B56-4FCF-A5D6-BF38834F4FF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1CF938-FFED-40D3-9A4D-4C1190FB7CFC}" type="datetimeFigureOut">
              <a:rPr lang="en-US" smtClean="0"/>
              <a:pPr/>
              <a:t>7/26/2015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F2261B8-6B56-4FCF-A5D6-BF38834F4FF4}"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71CF938-FFED-40D3-9A4D-4C1190FB7CFC}" type="datetimeFigureOut">
              <a:rPr lang="en-US" smtClean="0"/>
              <a:pPr/>
              <a:t>7/26/2015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F2261B8-6B56-4FCF-A5D6-BF38834F4FF4}"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71CF938-FFED-40D3-9A4D-4C1190FB7CFC}" type="datetimeFigureOut">
              <a:rPr lang="en-US" smtClean="0"/>
              <a:pPr/>
              <a:t>7/26/2015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F2261B8-6B56-4FCF-A5D6-BF38834F4FF4}"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71CF938-FFED-40D3-9A4D-4C1190FB7CFC}" type="datetimeFigureOut">
              <a:rPr lang="en-US" smtClean="0"/>
              <a:pPr/>
              <a:t>7/26/2015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F2261B8-6B56-4FCF-A5D6-BF38834F4FF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71CF938-FFED-40D3-9A4D-4C1190FB7CFC}" type="datetimeFigureOut">
              <a:rPr lang="en-US" smtClean="0"/>
              <a:pPr/>
              <a:t>7/26/2015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F2261B8-6B56-4FCF-A5D6-BF38834F4FF4}"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71CF938-FFED-40D3-9A4D-4C1190FB7CFC}" type="datetimeFigureOut">
              <a:rPr lang="en-US" smtClean="0"/>
              <a:pPr/>
              <a:t>7/26/2015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F2261B8-6B56-4FCF-A5D6-BF38834F4FF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71CF938-FFED-40D3-9A4D-4C1190FB7CFC}" type="datetimeFigureOut">
              <a:rPr lang="en-US" smtClean="0"/>
              <a:pPr/>
              <a:t>7/26/2015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F2261B8-6B56-4FCF-A5D6-BF38834F4FF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71CF938-FFED-40D3-9A4D-4C1190FB7CFC}" type="datetimeFigureOut">
              <a:rPr lang="en-US" smtClean="0"/>
              <a:pPr/>
              <a:t>7/26/2015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F2261B8-6B56-4FCF-A5D6-BF38834F4FF4}"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71CF938-FFED-40D3-9A4D-4C1190FB7CFC}" type="datetimeFigureOut">
              <a:rPr lang="en-US" smtClean="0"/>
              <a:pPr/>
              <a:t>7/26/2015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F2261B8-6B56-4FCF-A5D6-BF38834F4FF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tweentribune.com/" TargetMode="External"/><Relationship Id="rId2" Type="http://schemas.openxmlformats.org/officeDocument/2006/relationships/hyperlink" Target="https://newsela.com/" TargetMode="External"/><Relationship Id="rId1" Type="http://schemas.openxmlformats.org/officeDocument/2006/relationships/slideLayout" Target="../slideLayouts/slideLayout2.xml"/><Relationship Id="rId4" Type="http://schemas.openxmlformats.org/officeDocument/2006/relationships/hyperlink" Target="http://www.readworks.org/" TargetMode="External"/></Relationships>
</file>

<file path=ppt/slides/_rels/slide4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thefacultyroom.wikispaces.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0"/>
            <a:ext cx="7543800" cy="2914650"/>
          </a:xfrm>
        </p:spPr>
        <p:txBody>
          <a:bodyPr>
            <a:normAutofit fontScale="90000"/>
          </a:bodyPr>
          <a:lstStyle/>
          <a:p>
            <a:r>
              <a:rPr lang="en-US" dirty="0" smtClean="0"/>
              <a:t>Welcome to PLN 1!</a:t>
            </a:r>
            <a:br>
              <a:rPr lang="en-US" dirty="0" smtClean="0"/>
            </a:br>
            <a:r>
              <a:rPr lang="en-US" sz="4400" dirty="0" smtClean="0"/>
              <a:t>Mifflin County School District</a:t>
            </a:r>
            <a:r>
              <a:rPr lang="en-US" dirty="0" smtClean="0"/>
              <a:t/>
            </a:r>
            <a:br>
              <a:rPr lang="en-US" dirty="0" smtClean="0"/>
            </a:br>
            <a:r>
              <a:rPr lang="en-US" sz="3600" dirty="0" smtClean="0"/>
              <a:t>Session #1</a:t>
            </a:r>
            <a:br>
              <a:rPr lang="en-US" sz="3600" dirty="0" smtClean="0"/>
            </a:br>
            <a:r>
              <a:rPr lang="en-US" sz="3600" dirty="0" smtClean="0"/>
              <a:t>July 27, 2015</a:t>
            </a:r>
            <a:endParaRPr lang="en-US" sz="3600" dirty="0"/>
          </a:p>
        </p:txBody>
      </p:sp>
      <p:sp>
        <p:nvSpPr>
          <p:cNvPr id="3" name="Subtitle 2"/>
          <p:cNvSpPr>
            <a:spLocks noGrp="1"/>
          </p:cNvSpPr>
          <p:nvPr>
            <p:ph type="subTitle" idx="1"/>
          </p:nvPr>
        </p:nvSpPr>
        <p:spPr>
          <a:xfrm>
            <a:off x="685800" y="3810000"/>
            <a:ext cx="7696200" cy="1371599"/>
          </a:xfrm>
        </p:spPr>
        <p:txBody>
          <a:bodyPr>
            <a:normAutofit fontScale="85000" lnSpcReduction="20000"/>
          </a:bodyPr>
          <a:lstStyle/>
          <a:p>
            <a:r>
              <a:rPr lang="en-US" dirty="0" smtClean="0"/>
              <a:t>Diane Hubona</a:t>
            </a:r>
          </a:p>
          <a:p>
            <a:r>
              <a:rPr lang="en-US" dirty="0" smtClean="0"/>
              <a:t>IU 8 and IU10 PIIC Coaching Mentor</a:t>
            </a:r>
          </a:p>
          <a:p>
            <a:r>
              <a:rPr lang="en-US" dirty="0" smtClean="0"/>
              <a:t>Literacy  Specialist</a:t>
            </a:r>
          </a:p>
          <a:p>
            <a:r>
              <a:rPr lang="en-US" dirty="0" smtClean="0"/>
              <a:t>University of Pennsylvania Adjunct Faculty</a:t>
            </a:r>
            <a:endParaRPr lang="en-US" dirty="0"/>
          </a:p>
        </p:txBody>
      </p:sp>
      <p:pic>
        <p:nvPicPr>
          <p:cNvPr id="43010" name="Picture 2" descr="http://www.gse.upenn.edu/pln/sites/gse.upenn.edu.pln/themes/pln/images/logo.png"/>
          <p:cNvPicPr>
            <a:picLocks noChangeAspect="1" noChangeArrowheads="1"/>
          </p:cNvPicPr>
          <p:nvPr/>
        </p:nvPicPr>
        <p:blipFill>
          <a:blip r:embed="rId2" cstate="print"/>
          <a:srcRect/>
          <a:stretch>
            <a:fillRect/>
          </a:stretch>
        </p:blipFill>
        <p:spPr bwMode="auto">
          <a:xfrm>
            <a:off x="152400" y="228600"/>
            <a:ext cx="3505200" cy="104775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800" dirty="0" smtClean="0"/>
              <a:t>Pink—Meaning-Centered</a:t>
            </a:r>
          </a:p>
          <a:p>
            <a:r>
              <a:rPr lang="en-US" sz="4800" dirty="0" smtClean="0"/>
              <a:t>Yellow--Social</a:t>
            </a:r>
          </a:p>
          <a:p>
            <a:r>
              <a:rPr lang="en-US" sz="4800" dirty="0" smtClean="0"/>
              <a:t>Green—Language-Based</a:t>
            </a:r>
          </a:p>
          <a:p>
            <a:r>
              <a:rPr lang="en-US" sz="4800" dirty="0" smtClean="0"/>
              <a:t>Blue--Human</a:t>
            </a:r>
            <a:endParaRPr lang="en-US" sz="4800" dirty="0"/>
          </a:p>
        </p:txBody>
      </p:sp>
      <p:sp>
        <p:nvSpPr>
          <p:cNvPr id="3" name="Title 2"/>
          <p:cNvSpPr>
            <a:spLocks noGrp="1"/>
          </p:cNvSpPr>
          <p:nvPr>
            <p:ph type="title"/>
          </p:nvPr>
        </p:nvSpPr>
        <p:spPr/>
        <p:txBody>
          <a:bodyPr/>
          <a:lstStyle/>
          <a:p>
            <a:r>
              <a:rPr lang="en-US" dirty="0" smtClean="0"/>
              <a:t>4 Lenses of Learning Jigsaw</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800" dirty="0" smtClean="0"/>
              <a:t>Put it on the parking lot!</a:t>
            </a:r>
          </a:p>
          <a:p>
            <a:endParaRPr lang="en-US" sz="4800" dirty="0"/>
          </a:p>
        </p:txBody>
      </p:sp>
      <p:sp>
        <p:nvSpPr>
          <p:cNvPr id="3" name="Title 2"/>
          <p:cNvSpPr>
            <a:spLocks noGrp="1"/>
          </p:cNvSpPr>
          <p:nvPr>
            <p:ph type="title"/>
          </p:nvPr>
        </p:nvSpPr>
        <p:spPr/>
        <p:txBody>
          <a:bodyPr/>
          <a:lstStyle/>
          <a:p>
            <a:r>
              <a:rPr lang="en-US" dirty="0" smtClean="0"/>
              <a:t>Questions So Far?</a:t>
            </a:r>
            <a:endParaRPr lang="en-US" dirty="0"/>
          </a:p>
        </p:txBody>
      </p:sp>
      <p:pic>
        <p:nvPicPr>
          <p:cNvPr id="49154" name="Picture 2" descr="C:\Users\Dhubona\AppData\Local\Microsoft\Windows\Temporary Internet Files\Content.IE5\TRPIXM1W\6689502163_d1670881b2_z[1].jpg"/>
          <p:cNvPicPr>
            <a:picLocks noChangeAspect="1" noChangeArrowheads="1"/>
          </p:cNvPicPr>
          <p:nvPr/>
        </p:nvPicPr>
        <p:blipFill>
          <a:blip r:embed="rId2" cstate="print"/>
          <a:srcRect/>
          <a:stretch>
            <a:fillRect/>
          </a:stretch>
        </p:blipFill>
        <p:spPr bwMode="auto">
          <a:xfrm>
            <a:off x="2438400" y="2362200"/>
            <a:ext cx="4267200" cy="42672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4800" dirty="0" smtClean="0"/>
              <a:t>Transacting with Text</a:t>
            </a:r>
          </a:p>
          <a:p>
            <a:r>
              <a:rPr lang="en-US" sz="4800" dirty="0" smtClean="0"/>
              <a:t>Extending reading and Writing</a:t>
            </a:r>
          </a:p>
          <a:p>
            <a:r>
              <a:rPr lang="en-US" sz="4800" dirty="0" smtClean="0"/>
              <a:t>Investigating Language</a:t>
            </a:r>
          </a:p>
          <a:p>
            <a:r>
              <a:rPr lang="en-US" sz="4800" dirty="0" smtClean="0"/>
              <a:t>Composing Text</a:t>
            </a:r>
          </a:p>
          <a:p>
            <a:r>
              <a:rPr lang="en-US" sz="4800" dirty="0" smtClean="0"/>
              <a:t>Learning to Learn</a:t>
            </a:r>
            <a:endParaRPr lang="en-US" sz="4800" dirty="0"/>
          </a:p>
        </p:txBody>
      </p:sp>
      <p:sp>
        <p:nvSpPr>
          <p:cNvPr id="3" name="Title 2"/>
          <p:cNvSpPr>
            <a:spLocks noGrp="1"/>
          </p:cNvSpPr>
          <p:nvPr>
            <p:ph type="title"/>
          </p:nvPr>
        </p:nvSpPr>
        <p:spPr/>
        <p:txBody>
          <a:bodyPr>
            <a:normAutofit fontScale="90000"/>
          </a:bodyPr>
          <a:lstStyle/>
          <a:p>
            <a:r>
              <a:rPr lang="en-US" dirty="0" smtClean="0"/>
              <a:t>Reading/Writing/Talking Processes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483291"/>
          </a:xfrm>
        </p:spPr>
        <p:txBody>
          <a:bodyPr/>
          <a:lstStyle/>
          <a:p>
            <a:r>
              <a:rPr lang="en-US" sz="4400" dirty="0" smtClean="0"/>
              <a:t>Making Connections</a:t>
            </a:r>
            <a:r>
              <a:rPr lang="en-US" dirty="0" smtClean="0"/>
              <a:t>…</a:t>
            </a:r>
            <a:endParaRPr lang="en-US" dirty="0"/>
          </a:p>
        </p:txBody>
      </p:sp>
      <p:sp>
        <p:nvSpPr>
          <p:cNvPr id="3" name="Title 2"/>
          <p:cNvSpPr>
            <a:spLocks noGrp="1"/>
          </p:cNvSpPr>
          <p:nvPr>
            <p:ph type="title"/>
          </p:nvPr>
        </p:nvSpPr>
        <p:spPr/>
        <p:txBody>
          <a:bodyPr/>
          <a:lstStyle/>
          <a:p>
            <a:r>
              <a:rPr lang="en-US" dirty="0" smtClean="0"/>
              <a:t>Literacy and Math</a:t>
            </a:r>
            <a:endParaRPr lang="en-US" dirty="0"/>
          </a:p>
        </p:txBody>
      </p:sp>
      <p:pic>
        <p:nvPicPr>
          <p:cNvPr id="50178" name="Picture 2" descr="C:\Users\Dhubona\AppData\Local\Microsoft\Windows\Temporary Internet Files\Content.IE5\TRPIXM1W\links.comp[1].jpg"/>
          <p:cNvPicPr>
            <a:picLocks noChangeAspect="1" noChangeArrowheads="1"/>
          </p:cNvPicPr>
          <p:nvPr/>
        </p:nvPicPr>
        <p:blipFill>
          <a:blip r:embed="rId2" cstate="print"/>
          <a:srcRect/>
          <a:stretch>
            <a:fillRect/>
          </a:stretch>
        </p:blipFill>
        <p:spPr bwMode="auto">
          <a:xfrm>
            <a:off x="1905000" y="2177611"/>
            <a:ext cx="5181600" cy="2680138"/>
          </a:xfrm>
          <a:prstGeom prst="rect">
            <a:avLst/>
          </a:prstGeom>
          <a:noFill/>
        </p:spPr>
      </p:pic>
      <p:pic>
        <p:nvPicPr>
          <p:cNvPr id="50179" name="Picture 3" descr="C:\Users\Dhubona\AppData\Local\Microsoft\Windows\Temporary Internet Files\Content.IE5\TRPIXM1W\links.comp[1].jpg"/>
          <p:cNvPicPr>
            <a:picLocks noChangeAspect="1" noChangeArrowheads="1"/>
          </p:cNvPicPr>
          <p:nvPr/>
        </p:nvPicPr>
        <p:blipFill>
          <a:blip r:embed="rId2" cstate="print"/>
          <a:srcRect/>
          <a:stretch>
            <a:fillRect/>
          </a:stretch>
        </p:blipFill>
        <p:spPr bwMode="auto">
          <a:xfrm>
            <a:off x="1676400" y="3200400"/>
            <a:ext cx="5524500" cy="28575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000" i="1" dirty="0" smtClean="0"/>
              <a:t>The Birthday Party</a:t>
            </a:r>
          </a:p>
          <a:p>
            <a:endParaRPr lang="en-US" i="1" dirty="0" smtClean="0"/>
          </a:p>
          <a:p>
            <a:endParaRPr lang="en-US" i="1" dirty="0" smtClean="0"/>
          </a:p>
          <a:p>
            <a:r>
              <a:rPr lang="en-US" sz="4000" dirty="0" smtClean="0"/>
              <a:t>BDA Lesson Design</a:t>
            </a:r>
          </a:p>
          <a:p>
            <a:r>
              <a:rPr lang="en-US" sz="4000" dirty="0" smtClean="0"/>
              <a:t>Before</a:t>
            </a:r>
          </a:p>
          <a:p>
            <a:r>
              <a:rPr lang="en-US" sz="4000" dirty="0" smtClean="0"/>
              <a:t>During </a:t>
            </a:r>
          </a:p>
          <a:p>
            <a:r>
              <a:rPr lang="en-US" sz="4000" dirty="0" smtClean="0"/>
              <a:t>After</a:t>
            </a:r>
            <a:endParaRPr lang="en-US" sz="4000" dirty="0"/>
          </a:p>
        </p:txBody>
      </p:sp>
      <p:sp>
        <p:nvSpPr>
          <p:cNvPr id="3" name="Title 2"/>
          <p:cNvSpPr>
            <a:spLocks noGrp="1"/>
          </p:cNvSpPr>
          <p:nvPr>
            <p:ph type="title"/>
          </p:nvPr>
        </p:nvSpPr>
        <p:spPr/>
        <p:txBody>
          <a:bodyPr/>
          <a:lstStyle/>
          <a:p>
            <a:r>
              <a:rPr lang="en-US" dirty="0" smtClean="0"/>
              <a:t>Let’s Put it All Together</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6000" dirty="0" smtClean="0"/>
              <a:t>3-2-1</a:t>
            </a:r>
          </a:p>
          <a:p>
            <a:r>
              <a:rPr lang="en-US" sz="5400" dirty="0" smtClean="0"/>
              <a:t>3 things I learned</a:t>
            </a:r>
          </a:p>
          <a:p>
            <a:r>
              <a:rPr lang="en-US" sz="5400" dirty="0" smtClean="0"/>
              <a:t>2 things I will use</a:t>
            </a:r>
          </a:p>
          <a:p>
            <a:r>
              <a:rPr lang="en-US" sz="5400" dirty="0" smtClean="0"/>
              <a:t>1 question I still have</a:t>
            </a:r>
            <a:endParaRPr lang="en-US" sz="5400" dirty="0"/>
          </a:p>
        </p:txBody>
      </p:sp>
      <p:sp>
        <p:nvSpPr>
          <p:cNvPr id="3" name="Title 2"/>
          <p:cNvSpPr>
            <a:spLocks noGrp="1"/>
          </p:cNvSpPr>
          <p:nvPr>
            <p:ph type="title"/>
          </p:nvPr>
        </p:nvSpPr>
        <p:spPr/>
        <p:txBody>
          <a:bodyPr/>
          <a:lstStyle/>
          <a:p>
            <a:r>
              <a:rPr lang="en-US" dirty="0" smtClean="0"/>
              <a:t>Ticket out the Door!</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400" dirty="0" smtClean="0"/>
              <a:t>Session #2</a:t>
            </a:r>
          </a:p>
          <a:p>
            <a:endParaRPr lang="en-US" sz="4400" dirty="0" smtClean="0"/>
          </a:p>
          <a:p>
            <a:r>
              <a:rPr lang="en-US" sz="4400" dirty="0" smtClean="0"/>
              <a:t>PLN 1</a:t>
            </a:r>
          </a:p>
          <a:p>
            <a:endParaRPr lang="en-US" sz="4400" dirty="0" smtClean="0"/>
          </a:p>
          <a:p>
            <a:r>
              <a:rPr lang="en-US" sz="4400" dirty="0" smtClean="0"/>
              <a:t>July 28, 2015</a:t>
            </a:r>
            <a:endParaRPr lang="en-US" sz="4400" dirty="0"/>
          </a:p>
        </p:txBody>
      </p:sp>
      <p:sp>
        <p:nvSpPr>
          <p:cNvPr id="3" name="Title 2"/>
          <p:cNvSpPr>
            <a:spLocks noGrp="1"/>
          </p:cNvSpPr>
          <p:nvPr>
            <p:ph type="title"/>
          </p:nvPr>
        </p:nvSpPr>
        <p:spPr/>
        <p:txBody>
          <a:bodyPr/>
          <a:lstStyle/>
          <a:p>
            <a:r>
              <a:rPr lang="en-US" dirty="0" smtClean="0"/>
              <a:t>Welcome Back!</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pic>
        <p:nvPicPr>
          <p:cNvPr id="51204" name="Picture 4" descr="C:\Users\Dhubona\AppData\Local\Microsoft\Windows\Temporary Internet Files\Content.IE5\QEQX4G9C\puzzle_pieces[1].jpg"/>
          <p:cNvPicPr>
            <a:picLocks noChangeAspect="1" noChangeArrowheads="1"/>
          </p:cNvPicPr>
          <p:nvPr/>
        </p:nvPicPr>
        <p:blipFill>
          <a:blip r:embed="rId2" cstate="print"/>
          <a:srcRect/>
          <a:stretch>
            <a:fillRect/>
          </a:stretch>
        </p:blipFill>
        <p:spPr bwMode="auto">
          <a:xfrm>
            <a:off x="561976" y="-366484"/>
            <a:ext cx="8582024" cy="7224484"/>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5400" dirty="0" smtClean="0"/>
              <a:t>Find the puzzle pieces that complete your picture.</a:t>
            </a:r>
          </a:p>
          <a:p>
            <a:r>
              <a:rPr lang="en-US" sz="5400" dirty="0" smtClean="0"/>
              <a:t>This is your morning group.</a:t>
            </a:r>
            <a:endParaRPr lang="en-US" sz="5400" dirty="0"/>
          </a:p>
        </p:txBody>
      </p:sp>
      <p:sp>
        <p:nvSpPr>
          <p:cNvPr id="3" name="Title 2"/>
          <p:cNvSpPr>
            <a:spLocks noGrp="1"/>
          </p:cNvSpPr>
          <p:nvPr>
            <p:ph type="title"/>
          </p:nvPr>
        </p:nvSpPr>
        <p:spPr/>
        <p:txBody>
          <a:bodyPr/>
          <a:lstStyle/>
          <a:p>
            <a:r>
              <a:rPr lang="en-US" dirty="0" smtClean="0"/>
              <a:t>Unity Builder</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5400" dirty="0" smtClean="0"/>
              <a:t>Pair/Share</a:t>
            </a:r>
          </a:p>
          <a:p>
            <a:endParaRPr lang="en-US" sz="5400" dirty="0" smtClean="0"/>
          </a:p>
          <a:p>
            <a:r>
              <a:rPr lang="en-US" sz="5400" dirty="0" smtClean="0"/>
              <a:t>Quad Share</a:t>
            </a:r>
            <a:endParaRPr lang="en-US" sz="5400" dirty="0"/>
          </a:p>
        </p:txBody>
      </p:sp>
      <p:sp>
        <p:nvSpPr>
          <p:cNvPr id="3" name="Title 2"/>
          <p:cNvSpPr>
            <a:spLocks noGrp="1"/>
          </p:cNvSpPr>
          <p:nvPr>
            <p:ph type="title"/>
          </p:nvPr>
        </p:nvSpPr>
        <p:spPr/>
        <p:txBody>
          <a:bodyPr/>
          <a:lstStyle/>
          <a:p>
            <a:r>
              <a:rPr lang="en-US" dirty="0" smtClean="0"/>
              <a:t>Reflection Sharing…</a:t>
            </a:r>
            <a:endParaRPr lang="en-US" dirty="0"/>
          </a:p>
        </p:txBody>
      </p:sp>
      <p:pic>
        <p:nvPicPr>
          <p:cNvPr id="52226" name="Picture 2" descr="C:\Users\Dhubona\AppData\Local\Microsoft\Windows\Temporary Internet Files\Content.IE5\C7UPIZGR\community-partner[1].png"/>
          <p:cNvPicPr>
            <a:picLocks noChangeAspect="1" noChangeArrowheads="1"/>
          </p:cNvPicPr>
          <p:nvPr/>
        </p:nvPicPr>
        <p:blipFill>
          <a:blip r:embed="rId2" cstate="print"/>
          <a:srcRect/>
          <a:stretch>
            <a:fillRect/>
          </a:stretch>
        </p:blipFill>
        <p:spPr bwMode="auto">
          <a:xfrm>
            <a:off x="2743200" y="4000500"/>
            <a:ext cx="2857500" cy="2857500"/>
          </a:xfrm>
          <a:prstGeom prst="rect">
            <a:avLst/>
          </a:prstGeom>
          <a:noFill/>
        </p:spPr>
      </p:pic>
      <p:pic>
        <p:nvPicPr>
          <p:cNvPr id="52227" name="Picture 3" descr="C:\Users\Dhubona\AppData\Local\Microsoft\Windows\Temporary Internet Files\Content.IE5\C7UPIZGR\community-partner[1].png"/>
          <p:cNvPicPr>
            <a:picLocks noChangeAspect="1" noChangeArrowheads="1"/>
          </p:cNvPicPr>
          <p:nvPr/>
        </p:nvPicPr>
        <p:blipFill>
          <a:blip r:embed="rId2" cstate="print"/>
          <a:srcRect/>
          <a:stretch>
            <a:fillRect/>
          </a:stretch>
        </p:blipFill>
        <p:spPr bwMode="auto">
          <a:xfrm>
            <a:off x="5562600" y="1447800"/>
            <a:ext cx="2857500" cy="28575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dirty="0" smtClean="0"/>
          </a:p>
          <a:p>
            <a:endParaRPr lang="en-US" dirty="0" smtClean="0"/>
          </a:p>
          <a:p>
            <a:r>
              <a:rPr lang="en-US" dirty="0" smtClean="0"/>
              <a:t>Taking the Pulse…Four Corners Unity Builder!</a:t>
            </a:r>
            <a:endParaRPr lang="en-US" dirty="0"/>
          </a:p>
        </p:txBody>
      </p:sp>
      <p:sp>
        <p:nvSpPr>
          <p:cNvPr id="3" name="Title 2"/>
          <p:cNvSpPr>
            <a:spLocks noGrp="1"/>
          </p:cNvSpPr>
          <p:nvPr>
            <p:ph type="title"/>
          </p:nvPr>
        </p:nvSpPr>
        <p:spPr/>
        <p:txBody>
          <a:bodyPr/>
          <a:lstStyle/>
          <a:p>
            <a:r>
              <a:rPr lang="en-US" dirty="0" smtClean="0"/>
              <a:t>Welcome to PLN 1!</a:t>
            </a:r>
            <a:endParaRPr lang="en-US" dirty="0"/>
          </a:p>
        </p:txBody>
      </p:sp>
      <p:pic>
        <p:nvPicPr>
          <p:cNvPr id="46083" name="Picture 3" descr="C:\Users\Dhubona\AppData\Local\Microsoft\Windows\Temporary Internet Files\Content.IE5\TRPIXM1W\world_unity_stickman_join_hg_clr[1].gif"/>
          <p:cNvPicPr>
            <a:picLocks noChangeAspect="1" noChangeArrowheads="1" noCrop="1"/>
          </p:cNvPicPr>
          <p:nvPr/>
        </p:nvPicPr>
        <p:blipFill>
          <a:blip r:embed="rId2" cstate="print"/>
          <a:srcRect/>
          <a:stretch>
            <a:fillRect/>
          </a:stretch>
        </p:blipFill>
        <p:spPr bwMode="auto">
          <a:xfrm>
            <a:off x="2819400" y="3429000"/>
            <a:ext cx="3333750" cy="296227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Chalk Talk</a:t>
            </a:r>
            <a:endParaRPr lang="en-US" dirty="0"/>
          </a:p>
        </p:txBody>
      </p:sp>
      <p:pic>
        <p:nvPicPr>
          <p:cNvPr id="53250" name="Picture 2" descr="C:\Users\Dhubona\AppData\Local\Microsoft\Windows\Temporary Internet Files\Content.IE5\TRPIXM1W\bi[1].jpg"/>
          <p:cNvPicPr>
            <a:picLocks noGrp="1" noChangeAspect="1" noChangeArrowheads="1"/>
          </p:cNvPicPr>
          <p:nvPr>
            <p:ph idx="1"/>
          </p:nvPr>
        </p:nvPicPr>
        <p:blipFill>
          <a:blip r:embed="rId2"/>
          <a:srcRect/>
          <a:stretch>
            <a:fillRect/>
          </a:stretch>
        </p:blipFill>
        <p:spPr bwMode="auto">
          <a:xfrm>
            <a:off x="4567237" y="3739356"/>
            <a:ext cx="9525" cy="9525"/>
          </a:xfrm>
          <a:prstGeom prst="rect">
            <a:avLst/>
          </a:prstGeom>
          <a:noFill/>
        </p:spPr>
      </p:pic>
      <p:pic>
        <p:nvPicPr>
          <p:cNvPr id="53251" name="Picture 3" descr="C:\Users\Dhubona\AppData\Local\Microsoft\Windows\Temporary Internet Files\Content.IE5\TRPIXM1W\bi[1].jpg"/>
          <p:cNvPicPr>
            <a:picLocks noChangeAspect="1" noChangeArrowheads="1"/>
          </p:cNvPicPr>
          <p:nvPr/>
        </p:nvPicPr>
        <p:blipFill>
          <a:blip r:embed="rId2"/>
          <a:srcRect/>
          <a:stretch>
            <a:fillRect/>
          </a:stretch>
        </p:blipFill>
        <p:spPr bwMode="auto">
          <a:xfrm>
            <a:off x="4567237" y="3424237"/>
            <a:ext cx="9525" cy="9525"/>
          </a:xfrm>
          <a:prstGeom prst="rect">
            <a:avLst/>
          </a:prstGeom>
          <a:noFill/>
        </p:spPr>
      </p:pic>
      <p:pic>
        <p:nvPicPr>
          <p:cNvPr id="53252" name="Picture 4" descr="C:\Users\Dhubona\AppData\Local\Microsoft\Windows\Temporary Internet Files\Content.IE5\TRPIXM1W\bi[1].jpg"/>
          <p:cNvPicPr>
            <a:picLocks noChangeAspect="1" noChangeArrowheads="1"/>
          </p:cNvPicPr>
          <p:nvPr/>
        </p:nvPicPr>
        <p:blipFill>
          <a:blip r:embed="rId2"/>
          <a:srcRect/>
          <a:stretch>
            <a:fillRect/>
          </a:stretch>
        </p:blipFill>
        <p:spPr bwMode="auto">
          <a:xfrm>
            <a:off x="4567237" y="3424237"/>
            <a:ext cx="9525" cy="9525"/>
          </a:xfrm>
          <a:prstGeom prst="rect">
            <a:avLst/>
          </a:prstGeom>
          <a:noFill/>
        </p:spPr>
      </p:pic>
      <p:pic>
        <p:nvPicPr>
          <p:cNvPr id="53253" name="Picture 5" descr="C:\Users\Dhubona\AppData\Local\Microsoft\Windows\Temporary Internet Files\Content.IE5\TRPIXM1W\bi[1].jpg"/>
          <p:cNvPicPr>
            <a:picLocks noChangeAspect="1" noChangeArrowheads="1"/>
          </p:cNvPicPr>
          <p:nvPr/>
        </p:nvPicPr>
        <p:blipFill>
          <a:blip r:embed="rId2"/>
          <a:srcRect/>
          <a:stretch>
            <a:fillRect/>
          </a:stretch>
        </p:blipFill>
        <p:spPr bwMode="auto">
          <a:xfrm>
            <a:off x="4567237" y="3424237"/>
            <a:ext cx="9525" cy="9525"/>
          </a:xfrm>
          <a:prstGeom prst="rect">
            <a:avLst/>
          </a:prstGeom>
          <a:noFill/>
        </p:spPr>
      </p:pic>
      <p:pic>
        <p:nvPicPr>
          <p:cNvPr id="53256" name="Picture 8" descr="C:\Users\Dhubona\AppData\Local\Microsoft\Windows\Temporary Internet Files\Content.IE5\TRPIXM1W\social_media_clutter[1].png"/>
          <p:cNvPicPr>
            <a:picLocks noChangeAspect="1" noChangeArrowheads="1"/>
          </p:cNvPicPr>
          <p:nvPr/>
        </p:nvPicPr>
        <p:blipFill>
          <a:blip r:embed="rId3" cstate="print"/>
          <a:srcRect/>
          <a:stretch>
            <a:fillRect/>
          </a:stretch>
        </p:blipFill>
        <p:spPr bwMode="auto">
          <a:xfrm>
            <a:off x="2667000" y="1905000"/>
            <a:ext cx="4282016" cy="4267199"/>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8000" dirty="0" smtClean="0"/>
              <a:t>Habits of good readers?</a:t>
            </a:r>
            <a:endParaRPr lang="en-US" sz="8000" dirty="0"/>
          </a:p>
        </p:txBody>
      </p:sp>
      <p:sp>
        <p:nvSpPr>
          <p:cNvPr id="3" name="Title 2"/>
          <p:cNvSpPr>
            <a:spLocks noGrp="1"/>
          </p:cNvSpPr>
          <p:nvPr>
            <p:ph type="title"/>
          </p:nvPr>
        </p:nvSpPr>
        <p:spPr/>
        <p:txBody>
          <a:bodyPr/>
          <a:lstStyle/>
          <a:p>
            <a:r>
              <a:rPr lang="en-US" dirty="0" smtClean="0"/>
              <a:t>Good readers…</a:t>
            </a:r>
            <a:endParaRPr lang="en-US" dirty="0"/>
          </a:p>
        </p:txBody>
      </p:sp>
      <p:pic>
        <p:nvPicPr>
          <p:cNvPr id="54274" name="Picture 2" descr="C:\Users\Dhubona\AppData\Local\Microsoft\Windows\Temporary Internet Files\Content.IE5\QEQX4G9C\PngMedium-people-sitting-on-chairs-and-reading-books-15927[1].gif"/>
          <p:cNvPicPr>
            <a:picLocks noChangeAspect="1" noChangeArrowheads="1"/>
          </p:cNvPicPr>
          <p:nvPr/>
        </p:nvPicPr>
        <p:blipFill>
          <a:blip r:embed="rId2" cstate="print"/>
          <a:srcRect/>
          <a:stretch>
            <a:fillRect/>
          </a:stretch>
        </p:blipFill>
        <p:spPr bwMode="auto">
          <a:xfrm>
            <a:off x="4392000" y="3280800"/>
            <a:ext cx="3990000" cy="28152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b="1" dirty="0" smtClean="0"/>
              <a:t>We can't wait until middle school to teach students to read closely. We need to use practices to bring close reading to the lower grades.</a:t>
            </a:r>
          </a:p>
          <a:p>
            <a:r>
              <a:rPr lang="en-US" dirty="0" smtClean="0"/>
              <a:t>A significant body of research links the close reading of complex text—whether the student is a struggling reader or advanced—to significant gains in reading proficiency and finds close reading to be a key component of college and career readiness. (Partnership for Assessment of Readiness for College and Careers, 2011, p. 7)</a:t>
            </a:r>
          </a:p>
          <a:p>
            <a:endParaRPr lang="en-US" dirty="0"/>
          </a:p>
        </p:txBody>
      </p:sp>
      <p:sp>
        <p:nvSpPr>
          <p:cNvPr id="3" name="Title 2"/>
          <p:cNvSpPr>
            <a:spLocks noGrp="1"/>
          </p:cNvSpPr>
          <p:nvPr>
            <p:ph type="title"/>
          </p:nvPr>
        </p:nvSpPr>
        <p:spPr/>
        <p:txBody>
          <a:bodyPr>
            <a:normAutofit fontScale="90000"/>
          </a:bodyPr>
          <a:lstStyle/>
          <a:p>
            <a:r>
              <a:rPr lang="en-US" dirty="0" smtClean="0"/>
              <a:t>Food For Thought!</a:t>
            </a:r>
            <a:br>
              <a:rPr lang="en-US" dirty="0" smtClean="0"/>
            </a:br>
            <a:r>
              <a:rPr lang="en-US" dirty="0" smtClean="0"/>
              <a:t>Collins 10% Summary</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hubona\AppData\Local\Microsoft\Windows\Temporary Internet Files\Content.IE5\LOSDPKOF\MC900437797[1].wmf"/>
          <p:cNvPicPr>
            <a:picLocks noGrp="1" noChangeAspect="1" noChangeArrowheads="1"/>
          </p:cNvPicPr>
          <p:nvPr>
            <p:ph idx="1"/>
          </p:nvPr>
        </p:nvPicPr>
        <p:blipFill>
          <a:blip r:embed="rId2" cstate="print"/>
          <a:srcRect/>
          <a:stretch>
            <a:fillRect/>
          </a:stretch>
        </p:blipFill>
        <p:spPr bwMode="auto">
          <a:xfrm>
            <a:off x="3644900" y="2910681"/>
            <a:ext cx="1854200" cy="1666875"/>
          </a:xfrm>
          <a:prstGeom prst="rect">
            <a:avLst/>
          </a:prstGeom>
          <a:noFill/>
        </p:spPr>
      </p:pic>
      <p:sp>
        <p:nvSpPr>
          <p:cNvPr id="3" name="Title 2"/>
          <p:cNvSpPr>
            <a:spLocks noGrp="1"/>
          </p:cNvSpPr>
          <p:nvPr>
            <p:ph type="title"/>
          </p:nvPr>
        </p:nvSpPr>
        <p:spPr/>
        <p:txBody>
          <a:bodyPr/>
          <a:lstStyle/>
          <a:p>
            <a:r>
              <a:rPr lang="en-US" dirty="0" smtClean="0"/>
              <a:t>Let’s Take a Closer Look!</a:t>
            </a:r>
            <a:endParaRPr lang="en-US" dirty="0"/>
          </a:p>
        </p:txBody>
      </p:sp>
      <p:pic>
        <p:nvPicPr>
          <p:cNvPr id="1027" name="Picture 3" descr="C:\Users\Dhubona\AppData\Local\Microsoft\Windows\Temporary Internet Files\Content.IE5\LOSDPKOF\MC900437797[1].wmf"/>
          <p:cNvPicPr>
            <a:picLocks noChangeAspect="1" noChangeArrowheads="1"/>
          </p:cNvPicPr>
          <p:nvPr/>
        </p:nvPicPr>
        <p:blipFill>
          <a:blip r:embed="rId2" cstate="print"/>
          <a:srcRect/>
          <a:stretch>
            <a:fillRect/>
          </a:stretch>
        </p:blipFill>
        <p:spPr bwMode="auto">
          <a:xfrm>
            <a:off x="2438400" y="1510952"/>
            <a:ext cx="4422212" cy="3975448"/>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Close reading of complex texts builds a habit for students, a habit that will serve them well throughout their lives. Like all habits, good and bad, an investment of time is required…Students aren’t likely to develop the habit of reading closely very quickly. It will take time and practice. Over time, students assume increased responsibility for their discussions about complex texts. </a:t>
            </a:r>
          </a:p>
          <a:p>
            <a:r>
              <a:rPr lang="en-US" dirty="0" smtClean="0"/>
              <a:t>--Pathways to Close and Critical Reading by Doug Fisher and Nancy Frey</a:t>
            </a:r>
            <a:endParaRPr lang="en-US" dirty="0"/>
          </a:p>
        </p:txBody>
      </p:sp>
      <p:sp>
        <p:nvSpPr>
          <p:cNvPr id="3" name="Title 2"/>
          <p:cNvSpPr>
            <a:spLocks noGrp="1"/>
          </p:cNvSpPr>
          <p:nvPr>
            <p:ph type="title"/>
          </p:nvPr>
        </p:nvSpPr>
        <p:spPr/>
        <p:txBody>
          <a:bodyPr/>
          <a:lstStyle/>
          <a:p>
            <a:r>
              <a:rPr lang="en-US" dirty="0" smtClean="0"/>
              <a:t>Why Close Reading?</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906963"/>
          </a:xfrm>
        </p:spPr>
        <p:txBody>
          <a:bodyPr>
            <a:normAutofit fontScale="92500" lnSpcReduction="10000"/>
          </a:bodyPr>
          <a:lstStyle/>
          <a:p>
            <a:pPr marL="514350" indent="-514350">
              <a:buFont typeface="+mj-lt"/>
              <a:buAutoNum type="arabicPeriod"/>
            </a:pPr>
            <a:r>
              <a:rPr lang="en-US" dirty="0" smtClean="0"/>
              <a:t>Balancing the reading of informational and literary texts so that students can access nonfiction and authentic texts, as well as literature</a:t>
            </a:r>
          </a:p>
          <a:p>
            <a:pPr marL="514350" indent="-514350">
              <a:buFont typeface="+mj-lt"/>
              <a:buAutoNum type="arabicPeriod"/>
            </a:pPr>
            <a:r>
              <a:rPr lang="en-US" b="1" dirty="0" smtClean="0">
                <a:solidFill>
                  <a:schemeClr val="accent1">
                    <a:lumMod val="75000"/>
                  </a:schemeClr>
                </a:solidFill>
              </a:rPr>
              <a:t>Focusing on close and careful reading of text so that students are learning from the text</a:t>
            </a:r>
          </a:p>
          <a:p>
            <a:pPr marL="514350" indent="-514350">
              <a:buFont typeface="+mj-lt"/>
              <a:buAutoNum type="arabicPeriod"/>
            </a:pPr>
            <a:r>
              <a:rPr lang="en-US" b="1" dirty="0" smtClean="0">
                <a:solidFill>
                  <a:schemeClr val="accent1">
                    <a:lumMod val="75000"/>
                  </a:schemeClr>
                </a:solidFill>
              </a:rPr>
              <a:t>Supporting writing from sources (i.e., using evidence from text to inform or make an argument) so that students use evidence and respond to the ideas, events, facts, and arguments presented in the texts they read</a:t>
            </a:r>
          </a:p>
          <a:p>
            <a:pPr marL="514350" indent="-514350">
              <a:buFont typeface="+mj-lt"/>
              <a:buAutoNum type="arabicPeriod"/>
            </a:pPr>
            <a:r>
              <a:rPr lang="en-US" dirty="0" smtClean="0"/>
              <a:t>Stressing an academically focused vocabulary so that students can access more complex texts</a:t>
            </a:r>
          </a:p>
        </p:txBody>
      </p:sp>
      <p:sp>
        <p:nvSpPr>
          <p:cNvPr id="8" name="Slide Number Placeholder 3"/>
          <p:cNvSpPr>
            <a:spLocks noGrp="1"/>
          </p:cNvSpPr>
          <p:nvPr>
            <p:ph type="sldNum" sz="quarter" idx="12"/>
          </p:nvPr>
        </p:nvSpPr>
        <p:spPr>
          <a:xfrm>
            <a:off x="2057400" y="6365697"/>
            <a:ext cx="6629400" cy="331932"/>
          </a:xfrm>
        </p:spPr>
        <p:txBody>
          <a:bodyPr/>
          <a:lstStyle/>
          <a:p>
            <a:pPr>
              <a:lnSpc>
                <a:spcPct val="80000"/>
              </a:lnSpc>
            </a:pPr>
            <a:endParaRPr lang="en-US" sz="1200" dirty="0"/>
          </a:p>
        </p:txBody>
      </p:sp>
      <p:sp>
        <p:nvSpPr>
          <p:cNvPr id="2" name="Title 1"/>
          <p:cNvSpPr>
            <a:spLocks noGrp="1"/>
          </p:cNvSpPr>
          <p:nvPr>
            <p:ph type="title"/>
          </p:nvPr>
        </p:nvSpPr>
        <p:spPr>
          <a:xfrm>
            <a:off x="0" y="0"/>
            <a:ext cx="9144000" cy="1143000"/>
          </a:xfrm>
        </p:spPr>
        <p:txBody>
          <a:bodyPr>
            <a:noAutofit/>
          </a:bodyPr>
          <a:lstStyle/>
          <a:p>
            <a:r>
              <a:rPr lang="en-US" sz="3200" b="1" dirty="0" smtClean="0"/>
              <a:t>PA Core Standards and Shifts for ELA/Literacy</a:t>
            </a:r>
            <a:endParaRPr lang="en-US" sz="32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en-US"/>
          </a:p>
        </p:txBody>
      </p:sp>
      <p:sp>
        <p:nvSpPr>
          <p:cNvPr id="2" name="Title 1"/>
          <p:cNvSpPr>
            <a:spLocks noGrp="1"/>
          </p:cNvSpPr>
          <p:nvPr>
            <p:ph type="title"/>
          </p:nvPr>
        </p:nvSpPr>
        <p:spPr/>
        <p:txBody>
          <a:bodyPr/>
          <a:lstStyle/>
          <a:p>
            <a:r>
              <a:rPr lang="en-US" dirty="0" smtClean="0"/>
              <a:t>The Case for </a:t>
            </a:r>
            <a:r>
              <a:rPr lang="en-US" dirty="0" smtClean="0">
                <a:solidFill>
                  <a:schemeClr val="accent2"/>
                </a:solidFill>
              </a:rPr>
              <a:t>Close Reading</a:t>
            </a:r>
            <a:r>
              <a:rPr lang="en-US" dirty="0" smtClean="0"/>
              <a:t>…</a:t>
            </a:r>
            <a:endParaRPr lang="en-US" dirty="0"/>
          </a:p>
        </p:txBody>
      </p:sp>
      <p:pic>
        <p:nvPicPr>
          <p:cNvPr id="39941" name="Picture 5" descr="C:\Users\Dhubona\AppData\Local\Microsoft\Windows\Temporary Internet Files\Content.IE5\P0MYGAUF\logo[2].png"/>
          <p:cNvPicPr>
            <a:picLocks noChangeAspect="1" noChangeArrowheads="1"/>
          </p:cNvPicPr>
          <p:nvPr/>
        </p:nvPicPr>
        <p:blipFill>
          <a:blip r:embed="rId2" cstate="print"/>
          <a:srcRect/>
          <a:stretch>
            <a:fillRect/>
          </a:stretch>
        </p:blipFill>
        <p:spPr bwMode="auto">
          <a:xfrm>
            <a:off x="533400" y="1143000"/>
            <a:ext cx="8153400" cy="5372099"/>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auto">
              <a:spcAft>
                <a:spcPts val="0"/>
              </a:spcAft>
              <a:defRPr/>
            </a:pPr>
            <a:r>
              <a:rPr lang="en-US" sz="7200" dirty="0">
                <a:solidFill>
                  <a:schemeClr val="accent1">
                    <a:tint val="88000"/>
                    <a:satMod val="150000"/>
                  </a:schemeClr>
                </a:solidFill>
              </a:rPr>
              <a:t>5 Seconds</a:t>
            </a:r>
          </a:p>
        </p:txBody>
      </p:sp>
      <p:pic>
        <p:nvPicPr>
          <p:cNvPr id="21506" name="Picture 2" descr="C:\Program Files\Microsoft Office\MEDIA\CAGCAT10\j0234131.wmf"/>
          <p:cNvPicPr>
            <a:picLocks noChangeAspect="1" noChangeArrowheads="1"/>
          </p:cNvPicPr>
          <p:nvPr/>
        </p:nvPicPr>
        <p:blipFill>
          <a:blip r:embed="rId2" cstate="print"/>
          <a:srcRect/>
          <a:stretch>
            <a:fillRect/>
          </a:stretch>
        </p:blipFill>
        <p:spPr bwMode="auto">
          <a:xfrm>
            <a:off x="2800350" y="1447800"/>
            <a:ext cx="3714750"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il_fi" descr="http://plasticaunesp.files.wordpress.com/2012/06/jyzi8.jpg"/>
          <p:cNvPicPr>
            <a:picLocks noChangeAspect="1" noChangeArrowheads="1"/>
          </p:cNvPicPr>
          <p:nvPr/>
        </p:nvPicPr>
        <p:blipFill>
          <a:blip r:embed="rId2" cstate="print"/>
          <a:srcRect/>
          <a:stretch>
            <a:fillRect/>
          </a:stretch>
        </p:blipFill>
        <p:spPr bwMode="auto">
          <a:xfrm>
            <a:off x="750094" y="0"/>
            <a:ext cx="7784306"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1371600"/>
            <a:ext cx="5870972" cy="4038599"/>
          </a:xfrm>
        </p:spPr>
        <p:txBody>
          <a:bodyPr/>
          <a:lstStyle/>
          <a:p>
            <a:pPr fontAlgn="auto">
              <a:spcAft>
                <a:spcPts val="0"/>
              </a:spcAft>
              <a:defRPr/>
            </a:pPr>
            <a:r>
              <a:rPr lang="en-US" sz="6600" dirty="0">
                <a:solidFill>
                  <a:schemeClr val="accent2"/>
                </a:solidFill>
              </a:rPr>
              <a:t>Turn and Talk</a:t>
            </a:r>
          </a:p>
        </p:txBody>
      </p:sp>
      <p:pic>
        <p:nvPicPr>
          <p:cNvPr id="23554" name="Picture 3" descr="C:\Documents and Settings\PCSD\Local Settings\Temporary Internet Files\Content.IE5\45GH81XL\MP900387518[1].jpg"/>
          <p:cNvPicPr>
            <a:picLocks noChangeAspect="1" noChangeArrowheads="1"/>
          </p:cNvPicPr>
          <p:nvPr/>
        </p:nvPicPr>
        <p:blipFill>
          <a:blip r:embed="rId2" cstate="print"/>
          <a:srcRect/>
          <a:stretch>
            <a:fillRect/>
          </a:stretch>
        </p:blipFill>
        <p:spPr bwMode="auto">
          <a:xfrm>
            <a:off x="6553200" y="4648200"/>
            <a:ext cx="2053829" cy="1939727"/>
          </a:xfrm>
          <a:prstGeom prst="rect">
            <a:avLst/>
          </a:prstGeom>
          <a:noFill/>
          <a:ln w="9525">
            <a:noFill/>
            <a:miter lim="800000"/>
            <a:headEnd/>
            <a:tailEnd/>
          </a:ln>
        </p:spPr>
      </p:pic>
      <p:sp>
        <p:nvSpPr>
          <p:cNvPr id="23555" name="TextBox 3"/>
          <p:cNvSpPr txBox="1">
            <a:spLocks noChangeArrowheads="1"/>
          </p:cNvSpPr>
          <p:nvPr/>
        </p:nvSpPr>
        <p:spPr bwMode="auto">
          <a:xfrm>
            <a:off x="1714500" y="838200"/>
            <a:ext cx="5657850" cy="584200"/>
          </a:xfrm>
          <a:prstGeom prst="rect">
            <a:avLst/>
          </a:prstGeom>
          <a:noFill/>
          <a:ln w="9525">
            <a:noFill/>
            <a:miter lim="800000"/>
            <a:headEnd/>
            <a:tailEnd/>
          </a:ln>
        </p:spPr>
        <p:txBody>
          <a:bodyPr>
            <a:spAutoFit/>
          </a:bodyPr>
          <a:lstStyle/>
          <a:p>
            <a:r>
              <a:rPr lang="en-US" sz="3200">
                <a:solidFill>
                  <a:srgbClr val="C00000"/>
                </a:solidFill>
                <a:latin typeface="Verdana" pitchFamily="34" charset="0"/>
              </a:rPr>
              <a:t>What do you remember?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i="1" dirty="0" smtClean="0"/>
              <a:t>Help!</a:t>
            </a:r>
          </a:p>
          <a:p>
            <a:endParaRPr lang="en-US" sz="3200" i="1" dirty="0" smtClean="0"/>
          </a:p>
          <a:p>
            <a:r>
              <a:rPr lang="en-US" sz="3200" i="1" dirty="0" smtClean="0"/>
              <a:t>Climb Every Mountain</a:t>
            </a:r>
            <a:endParaRPr lang="en-US" sz="3200" i="1" dirty="0" smtClean="0"/>
          </a:p>
          <a:p>
            <a:endParaRPr lang="en-US" sz="3200" i="1" dirty="0" smtClean="0"/>
          </a:p>
          <a:p>
            <a:r>
              <a:rPr lang="en-US" sz="3200" i="1" dirty="0" smtClean="0"/>
              <a:t>Under Pressure</a:t>
            </a:r>
            <a:endParaRPr lang="en-US" sz="3200" i="1" dirty="0" smtClean="0"/>
          </a:p>
          <a:p>
            <a:pPr>
              <a:buNone/>
            </a:pPr>
            <a:endParaRPr lang="en-US" sz="3200" i="1" dirty="0" smtClean="0"/>
          </a:p>
          <a:p>
            <a:r>
              <a:rPr lang="en-US" sz="3200" i="1" dirty="0" smtClean="0"/>
              <a:t>Change the World</a:t>
            </a:r>
            <a:endParaRPr lang="en-US" sz="3200" i="1" dirty="0"/>
          </a:p>
        </p:txBody>
      </p:sp>
      <p:sp>
        <p:nvSpPr>
          <p:cNvPr id="3" name="Title 2"/>
          <p:cNvSpPr>
            <a:spLocks noGrp="1"/>
          </p:cNvSpPr>
          <p:nvPr>
            <p:ph type="title"/>
          </p:nvPr>
        </p:nvSpPr>
        <p:spPr/>
        <p:txBody>
          <a:bodyPr/>
          <a:lstStyle/>
          <a:p>
            <a:r>
              <a:rPr lang="en-US" dirty="0" smtClean="0"/>
              <a:t>Instructional Strategy Use…</a:t>
            </a:r>
            <a:endParaRPr lang="en-US" dirty="0"/>
          </a:p>
        </p:txBody>
      </p:sp>
      <p:pic>
        <p:nvPicPr>
          <p:cNvPr id="2050" name="Picture 2" descr="C:\Users\Dhubona\AppData\Local\Microsoft\Windows\Temporary Internet Files\Content.IE5\C7UPIZGR\MusicalNotes[1].jpg"/>
          <p:cNvPicPr>
            <a:picLocks noChangeAspect="1" noChangeArrowheads="1"/>
          </p:cNvPicPr>
          <p:nvPr/>
        </p:nvPicPr>
        <p:blipFill>
          <a:blip r:embed="rId2" cstate="print"/>
          <a:srcRect/>
          <a:stretch>
            <a:fillRect/>
          </a:stretch>
        </p:blipFill>
        <p:spPr bwMode="auto">
          <a:xfrm>
            <a:off x="5473700" y="3187700"/>
            <a:ext cx="3670300" cy="36703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8245" y="136525"/>
            <a:ext cx="5517356" cy="4247317"/>
          </a:xfrm>
          <a:prstGeom prst="rect">
            <a:avLst/>
          </a:prstGeom>
          <a:noFill/>
        </p:spPr>
        <p:txBody>
          <a:bodyPr wrap="square">
            <a:spAutoFit/>
          </a:bodyPr>
          <a:lstStyle/>
          <a:p>
            <a:pPr fontAlgn="auto">
              <a:spcBef>
                <a:spcPts val="0"/>
              </a:spcBef>
              <a:spcAft>
                <a:spcPts val="0"/>
              </a:spcAft>
              <a:defRPr/>
            </a:pPr>
            <a:r>
              <a:rPr lang="en-US" sz="4800" dirty="0">
                <a:latin typeface="+mn-lt"/>
                <a:cs typeface="+mn-cs"/>
              </a:rPr>
              <a:t>2</a:t>
            </a:r>
            <a:r>
              <a:rPr lang="en-US" sz="4800" baseline="30000" dirty="0">
                <a:latin typeface="+mn-lt"/>
                <a:cs typeface="+mn-cs"/>
              </a:rPr>
              <a:t>nd</a:t>
            </a:r>
            <a:r>
              <a:rPr lang="en-US" sz="4800" dirty="0">
                <a:latin typeface="+mn-lt"/>
                <a:cs typeface="+mn-cs"/>
              </a:rPr>
              <a:t> Reading</a:t>
            </a:r>
          </a:p>
          <a:p>
            <a:pPr fontAlgn="auto">
              <a:spcBef>
                <a:spcPts val="0"/>
              </a:spcBef>
              <a:spcAft>
                <a:spcPts val="0"/>
              </a:spcAft>
              <a:defRPr/>
            </a:pPr>
            <a:endParaRPr lang="en-US" dirty="0">
              <a:latin typeface="+mn-lt"/>
              <a:cs typeface="+mn-cs"/>
            </a:endParaRPr>
          </a:p>
          <a:p>
            <a:pPr fontAlgn="auto">
              <a:spcBef>
                <a:spcPts val="0"/>
              </a:spcBef>
              <a:spcAft>
                <a:spcPts val="0"/>
              </a:spcAft>
              <a:defRPr/>
            </a:pPr>
            <a:endParaRPr lang="en-US" dirty="0">
              <a:latin typeface="+mn-lt"/>
              <a:cs typeface="+mn-cs"/>
            </a:endParaRPr>
          </a:p>
          <a:p>
            <a:pPr fontAlgn="auto">
              <a:spcBef>
                <a:spcPts val="0"/>
              </a:spcBef>
              <a:spcAft>
                <a:spcPts val="0"/>
              </a:spcAft>
              <a:defRPr/>
            </a:pPr>
            <a:endParaRPr lang="en-US" dirty="0">
              <a:effectLst>
                <a:outerShdw blurRad="38100" dist="38100" dir="2700000" algn="tl">
                  <a:srgbClr val="000000">
                    <a:alpha val="43137"/>
                  </a:srgbClr>
                </a:outerShdw>
              </a:effectLst>
              <a:latin typeface="+mn-lt"/>
              <a:cs typeface="+mn-cs"/>
            </a:endParaRPr>
          </a:p>
          <a:p>
            <a:pPr fontAlgn="auto">
              <a:spcBef>
                <a:spcPts val="0"/>
              </a:spcBef>
              <a:spcAft>
                <a:spcPts val="0"/>
              </a:spcAft>
              <a:defRPr/>
            </a:pPr>
            <a:endParaRPr lang="en-US" dirty="0">
              <a:latin typeface="+mn-lt"/>
              <a:cs typeface="+mn-cs"/>
            </a:endParaRPr>
          </a:p>
          <a:p>
            <a:pPr fontAlgn="auto">
              <a:spcBef>
                <a:spcPts val="0"/>
              </a:spcBef>
              <a:spcAft>
                <a:spcPts val="0"/>
              </a:spcAft>
              <a:defRPr/>
            </a:pPr>
            <a:endParaRPr lang="en-US" dirty="0">
              <a:latin typeface="+mn-lt"/>
              <a:cs typeface="+mn-cs"/>
            </a:endParaRPr>
          </a:p>
          <a:p>
            <a:pPr algn="ctr" fontAlgn="auto">
              <a:spcBef>
                <a:spcPts val="0"/>
              </a:spcBef>
              <a:spcAft>
                <a:spcPts val="0"/>
              </a:spcAft>
              <a:defRPr/>
            </a:pPr>
            <a:r>
              <a:rPr lang="en-US" sz="6600" dirty="0">
                <a:solidFill>
                  <a:schemeClr val="accent2"/>
                </a:solidFill>
                <a:effectLst>
                  <a:outerShdw blurRad="38100" dist="38100" dir="2700000" algn="tl">
                    <a:srgbClr val="000000">
                      <a:alpha val="43137"/>
                    </a:srgbClr>
                  </a:outerShdw>
                </a:effectLst>
                <a:latin typeface="+mn-lt"/>
                <a:cs typeface="+mn-cs"/>
              </a:rPr>
              <a:t>Coach the Brain</a:t>
            </a:r>
          </a:p>
        </p:txBody>
      </p:sp>
      <p:pic>
        <p:nvPicPr>
          <p:cNvPr id="24578" name="Picture 2" descr="C:\Documents and Settings\PCSD\Local Settings\Temporary Internet Files\Content.IE5\45GH81XL\MC900186172[1].wmf"/>
          <p:cNvPicPr>
            <a:picLocks noChangeAspect="1" noChangeArrowheads="1"/>
          </p:cNvPicPr>
          <p:nvPr/>
        </p:nvPicPr>
        <p:blipFill>
          <a:blip r:embed="rId2" cstate="print"/>
          <a:srcRect/>
          <a:stretch>
            <a:fillRect/>
          </a:stretch>
        </p:blipFill>
        <p:spPr bwMode="auto">
          <a:xfrm>
            <a:off x="2135981" y="3706814"/>
            <a:ext cx="1285875" cy="2547937"/>
          </a:xfrm>
          <a:prstGeom prst="rect">
            <a:avLst/>
          </a:prstGeom>
          <a:noFill/>
          <a:ln w="9525">
            <a:noFill/>
            <a:miter lim="800000"/>
            <a:headEnd/>
            <a:tailEnd/>
          </a:ln>
        </p:spPr>
      </p:pic>
      <p:pic>
        <p:nvPicPr>
          <p:cNvPr id="24579" name="Picture 3" descr="C:\Documents and Settings\PCSD\Local Settings\Temporary Internet Files\Content.IE5\6X70NTL4\MC900240985[1].wmf"/>
          <p:cNvPicPr>
            <a:picLocks noChangeAspect="1" noChangeArrowheads="1"/>
          </p:cNvPicPr>
          <p:nvPr/>
        </p:nvPicPr>
        <p:blipFill>
          <a:blip r:embed="rId3" cstate="print"/>
          <a:srcRect/>
          <a:stretch>
            <a:fillRect/>
          </a:stretch>
        </p:blipFill>
        <p:spPr bwMode="auto">
          <a:xfrm>
            <a:off x="4954191" y="4216400"/>
            <a:ext cx="683419"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il_fi" descr="http://plasticaunesp.files.wordpress.com/2012/06/jyzi8.jpg"/>
          <p:cNvPicPr>
            <a:picLocks noChangeAspect="1" noChangeArrowheads="1"/>
          </p:cNvPicPr>
          <p:nvPr/>
        </p:nvPicPr>
        <p:blipFill>
          <a:blip r:embed="rId2" cstate="print"/>
          <a:srcRect/>
          <a:stretch>
            <a:fillRect/>
          </a:stretch>
        </p:blipFill>
        <p:spPr bwMode="auto">
          <a:xfrm>
            <a:off x="750094" y="0"/>
            <a:ext cx="7784306"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Box 1"/>
          <p:cNvSpPr txBox="1">
            <a:spLocks noChangeArrowheads="1"/>
          </p:cNvSpPr>
          <p:nvPr/>
        </p:nvSpPr>
        <p:spPr bwMode="auto">
          <a:xfrm>
            <a:off x="1543050" y="914401"/>
            <a:ext cx="5943600" cy="4924425"/>
          </a:xfrm>
          <a:prstGeom prst="rect">
            <a:avLst/>
          </a:prstGeom>
          <a:noFill/>
          <a:ln w="9525">
            <a:noFill/>
            <a:miter lim="800000"/>
            <a:headEnd/>
            <a:tailEnd/>
          </a:ln>
        </p:spPr>
        <p:txBody>
          <a:bodyPr>
            <a:spAutoFit/>
          </a:bodyPr>
          <a:lstStyle/>
          <a:p>
            <a:endParaRPr lang="en-US">
              <a:latin typeface="Verdana" pitchFamily="34" charset="0"/>
            </a:endParaRPr>
          </a:p>
          <a:p>
            <a:r>
              <a:rPr lang="en-US" sz="3600">
                <a:latin typeface="Verdana" pitchFamily="34" charset="0"/>
              </a:rPr>
              <a:t>What did you find?</a:t>
            </a:r>
          </a:p>
          <a:p>
            <a:endParaRPr lang="en-US">
              <a:latin typeface="Verdana" pitchFamily="34" charset="0"/>
            </a:endParaRPr>
          </a:p>
          <a:p>
            <a:endParaRPr lang="en-US">
              <a:latin typeface="Verdana" pitchFamily="34" charset="0"/>
            </a:endParaRPr>
          </a:p>
          <a:p>
            <a:endParaRPr lang="en-US" sz="2800">
              <a:latin typeface="Verdana" pitchFamily="34" charset="0"/>
            </a:endParaRPr>
          </a:p>
          <a:p>
            <a:endParaRPr lang="en-US" sz="2800">
              <a:latin typeface="Verdana" pitchFamily="34" charset="0"/>
            </a:endParaRPr>
          </a:p>
          <a:p>
            <a:endParaRPr lang="en-US" sz="2800">
              <a:latin typeface="Verdana" pitchFamily="34" charset="0"/>
            </a:endParaRPr>
          </a:p>
          <a:p>
            <a:r>
              <a:rPr lang="en-US" sz="2800">
                <a:latin typeface="Verdana" pitchFamily="34" charset="0"/>
              </a:rPr>
              <a:t>Did you discover something new? </a:t>
            </a:r>
          </a:p>
          <a:p>
            <a:endParaRPr lang="en-US" sz="2800">
              <a:latin typeface="Verdana" pitchFamily="34" charset="0"/>
            </a:endParaRPr>
          </a:p>
          <a:p>
            <a:r>
              <a:rPr lang="en-US" sz="2800">
                <a:latin typeface="Verdana" pitchFamily="34" charset="0"/>
              </a:rPr>
              <a:t>Did you notice what others mentioned?</a:t>
            </a:r>
          </a:p>
        </p:txBody>
      </p:sp>
      <p:pic>
        <p:nvPicPr>
          <p:cNvPr id="26626" name="Picture 2" descr="C:\Documents and Settings\PCSD\Local Settings\Temporary Internet Files\Content.IE5\VVXOVLR2\MP900448626[1].jpg"/>
          <p:cNvPicPr>
            <a:picLocks noChangeAspect="1" noChangeArrowheads="1"/>
          </p:cNvPicPr>
          <p:nvPr/>
        </p:nvPicPr>
        <p:blipFill>
          <a:blip r:embed="rId2" cstate="print"/>
          <a:srcRect/>
          <a:stretch>
            <a:fillRect/>
          </a:stretch>
        </p:blipFill>
        <p:spPr bwMode="auto">
          <a:xfrm>
            <a:off x="4857750" y="304800"/>
            <a:ext cx="28575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Levels of Questioning:</a:t>
            </a:r>
          </a:p>
          <a:p>
            <a:r>
              <a:rPr lang="en-US" dirty="0" smtClean="0"/>
              <a:t>What does the text say?		DOK 1     </a:t>
            </a:r>
          </a:p>
          <a:p>
            <a:r>
              <a:rPr lang="en-US" dirty="0" smtClean="0"/>
              <a:t>What does the text mean?   	DOK 1,2</a:t>
            </a:r>
          </a:p>
          <a:p>
            <a:r>
              <a:rPr lang="en-US" dirty="0" smtClean="0"/>
              <a:t>How does the text work?    	DOK 2,3</a:t>
            </a:r>
          </a:p>
          <a:p>
            <a:r>
              <a:rPr lang="en-US" dirty="0" smtClean="0"/>
              <a:t>What does the text inspire you to do?</a:t>
            </a:r>
          </a:p>
          <a:p>
            <a:endParaRPr lang="en-US" dirty="0" smtClean="0"/>
          </a:p>
          <a:p>
            <a:r>
              <a:rPr lang="en-US" dirty="0" smtClean="0"/>
              <a:t>Who? What? Where? When? Why? How?</a:t>
            </a:r>
          </a:p>
          <a:p>
            <a:pPr>
              <a:buNone/>
            </a:pPr>
            <a:r>
              <a:rPr lang="en-US" dirty="0" smtClean="0"/>
              <a:t>—Guiding Questions for Text-Dependent Questioning</a:t>
            </a:r>
            <a:endParaRPr lang="en-US" dirty="0"/>
          </a:p>
        </p:txBody>
      </p:sp>
      <p:sp>
        <p:nvSpPr>
          <p:cNvPr id="2" name="Title 1"/>
          <p:cNvSpPr>
            <a:spLocks noGrp="1"/>
          </p:cNvSpPr>
          <p:nvPr>
            <p:ph type="title"/>
          </p:nvPr>
        </p:nvSpPr>
        <p:spPr/>
        <p:txBody>
          <a:bodyPr/>
          <a:lstStyle/>
          <a:p>
            <a:r>
              <a:rPr lang="en-US" dirty="0" smtClean="0"/>
              <a:t>Let’s Practice…</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Dhubona\AppData\Local\Microsoft\Windows\Temporary Internet Files\Content.IE5\P0MYGAUF\slinky[1].jpg"/>
          <p:cNvPicPr>
            <a:picLocks noChangeAspect="1" noChangeArrowheads="1"/>
          </p:cNvPicPr>
          <p:nvPr/>
        </p:nvPicPr>
        <p:blipFill>
          <a:blip r:embed="rId3" cstate="print"/>
          <a:srcRect/>
          <a:stretch>
            <a:fillRect/>
          </a:stretch>
        </p:blipFill>
        <p:spPr bwMode="auto">
          <a:xfrm>
            <a:off x="1397000" y="977900"/>
            <a:ext cx="6350000" cy="4902200"/>
          </a:xfrm>
          <a:prstGeom prst="rect">
            <a:avLst/>
          </a:prstGeom>
          <a:noFill/>
        </p:spPr>
      </p:pic>
      <p:sp>
        <p:nvSpPr>
          <p:cNvPr id="2" name="Content Placeholder 1"/>
          <p:cNvSpPr>
            <a:spLocks noGrp="1"/>
          </p:cNvSpPr>
          <p:nvPr>
            <p:ph idx="1"/>
          </p:nvPr>
        </p:nvSpPr>
        <p:spPr>
          <a:xfrm>
            <a:off x="457200" y="2667000"/>
            <a:ext cx="8229600" cy="3459163"/>
          </a:xfrm>
        </p:spPr>
        <p:txBody>
          <a:bodyPr/>
          <a:lstStyle/>
          <a:p>
            <a:r>
              <a:rPr lang="en-US" sz="3200" b="1" dirty="0" smtClean="0"/>
              <a:t>Sample reading…</a:t>
            </a:r>
          </a:p>
          <a:p>
            <a:endParaRPr lang="en-US" sz="3200" b="1" dirty="0" smtClean="0"/>
          </a:p>
          <a:p>
            <a:r>
              <a:rPr lang="en-US" sz="4400" b="1" dirty="0" smtClean="0"/>
              <a:t>The Slinky</a:t>
            </a:r>
          </a:p>
          <a:p>
            <a:r>
              <a:rPr lang="en-US" sz="4400" b="1" dirty="0" smtClean="0"/>
              <a:t>Develop DOK Level 1,2,3,4 Questions</a:t>
            </a:r>
          </a:p>
          <a:p>
            <a:endParaRPr lang="en-US" sz="3200" dirty="0" smtClean="0"/>
          </a:p>
          <a:p>
            <a:endParaRPr lang="en-US" sz="3200" dirty="0" smtClean="0"/>
          </a:p>
          <a:p>
            <a:endParaRPr lang="en-US" dirty="0" smtClean="0"/>
          </a:p>
          <a:p>
            <a:endParaRPr lang="en-US" dirty="0"/>
          </a:p>
        </p:txBody>
      </p:sp>
      <p:sp>
        <p:nvSpPr>
          <p:cNvPr id="3" name="Title 2"/>
          <p:cNvSpPr>
            <a:spLocks noGrp="1"/>
          </p:cNvSpPr>
          <p:nvPr>
            <p:ph type="title"/>
          </p:nvPr>
        </p:nvSpPr>
        <p:spPr/>
        <p:txBody>
          <a:bodyPr>
            <a:normAutofit fontScale="90000"/>
          </a:bodyPr>
          <a:lstStyle/>
          <a:p>
            <a:r>
              <a:rPr lang="en-US" b="1" dirty="0" smtClean="0"/>
              <a:t>Practice Makes Perfect!</a:t>
            </a:r>
            <a:br>
              <a:rPr lang="en-US" b="1" dirty="0" smtClean="0"/>
            </a:br>
            <a:r>
              <a:rPr lang="en-US" b="1" dirty="0" smtClean="0"/>
              <a:t>I Do, We Do, You Do</a:t>
            </a:r>
            <a:endParaRPr lang="en-US"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6000" i="1" dirty="0" smtClean="0"/>
              <a:t>The Dinner Party</a:t>
            </a:r>
          </a:p>
          <a:p>
            <a:r>
              <a:rPr lang="en-US" sz="6000" dirty="0" smtClean="0"/>
              <a:t>BDA</a:t>
            </a:r>
            <a:endParaRPr lang="en-US" sz="6000" dirty="0"/>
          </a:p>
        </p:txBody>
      </p:sp>
      <p:sp>
        <p:nvSpPr>
          <p:cNvPr id="2" name="Title 1"/>
          <p:cNvSpPr>
            <a:spLocks noGrp="1"/>
          </p:cNvSpPr>
          <p:nvPr>
            <p:ph type="title"/>
          </p:nvPr>
        </p:nvSpPr>
        <p:spPr/>
        <p:txBody>
          <a:bodyPr/>
          <a:lstStyle/>
          <a:p>
            <a:r>
              <a:rPr lang="en-US" dirty="0" smtClean="0"/>
              <a:t>Composing Text</a:t>
            </a:r>
            <a:endParaRPr lang="en-US" dirty="0"/>
          </a:p>
        </p:txBody>
      </p:sp>
      <p:pic>
        <p:nvPicPr>
          <p:cNvPr id="31747" name="Picture 3" descr="C:\Users\Dhubona\AppData\Local\Microsoft\Windows\Temporary Internet Files\Content.IE5\C7UPIZGR\Dinner_party[1].jpg"/>
          <p:cNvPicPr>
            <a:picLocks noChangeAspect="1" noChangeArrowheads="1"/>
          </p:cNvPicPr>
          <p:nvPr/>
        </p:nvPicPr>
        <p:blipFill>
          <a:blip r:embed="rId2" cstate="print"/>
          <a:srcRect/>
          <a:stretch>
            <a:fillRect/>
          </a:stretch>
        </p:blipFill>
        <p:spPr bwMode="auto">
          <a:xfrm>
            <a:off x="2667000" y="3276600"/>
            <a:ext cx="3048000" cy="30480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000" dirty="0" smtClean="0"/>
              <a:t>Spell each word that’s dictated to you on page 80 of your binder.</a:t>
            </a:r>
          </a:p>
          <a:p>
            <a:endParaRPr lang="en-US" sz="4000" dirty="0" smtClean="0"/>
          </a:p>
          <a:p>
            <a:r>
              <a:rPr lang="en-US" sz="4000" dirty="0" smtClean="0"/>
              <a:t>Create a brief story that uses all of the words in any order.</a:t>
            </a:r>
            <a:endParaRPr lang="en-US" sz="4000" dirty="0"/>
          </a:p>
        </p:txBody>
      </p:sp>
      <p:sp>
        <p:nvSpPr>
          <p:cNvPr id="3" name="Title 2"/>
          <p:cNvSpPr>
            <a:spLocks noGrp="1"/>
          </p:cNvSpPr>
          <p:nvPr>
            <p:ph type="title"/>
          </p:nvPr>
        </p:nvSpPr>
        <p:spPr/>
        <p:txBody>
          <a:bodyPr>
            <a:normAutofit fontScale="90000"/>
          </a:bodyPr>
          <a:lstStyle/>
          <a:p>
            <a:r>
              <a:rPr lang="en-US" dirty="0" smtClean="0"/>
              <a:t>Word Splash: Collins Type 1 Writing</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000" dirty="0" smtClean="0"/>
              <a:t>How are the 4 lenses of learning present in the BDA lesson?</a:t>
            </a:r>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t>Debrief the Lesson</a:t>
            </a:r>
            <a:endParaRPr lang="en-US" dirty="0"/>
          </a:p>
        </p:txBody>
      </p:sp>
      <p:pic>
        <p:nvPicPr>
          <p:cNvPr id="55298" name="Picture 2" descr="C:\Users\Dhubona\AppData\Local\Microsoft\Windows\Temporary Internet Files\Content.IE5\QEQX4G9C\magnifying_glass[1].png"/>
          <p:cNvPicPr>
            <a:picLocks noChangeAspect="1" noChangeArrowheads="1"/>
          </p:cNvPicPr>
          <p:nvPr/>
        </p:nvPicPr>
        <p:blipFill>
          <a:blip r:embed="rId2" cstate="print"/>
          <a:srcRect/>
          <a:stretch>
            <a:fillRect/>
          </a:stretch>
        </p:blipFill>
        <p:spPr bwMode="auto">
          <a:xfrm>
            <a:off x="4343400" y="2819400"/>
            <a:ext cx="3270447" cy="3826613"/>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800" dirty="0" smtClean="0"/>
              <a:t>Using a brief piece of text, develop text-dependent questions that accompany the reading.</a:t>
            </a:r>
            <a:endParaRPr lang="en-US" sz="4800" dirty="0"/>
          </a:p>
        </p:txBody>
      </p:sp>
      <p:sp>
        <p:nvSpPr>
          <p:cNvPr id="3" name="Title 2"/>
          <p:cNvSpPr>
            <a:spLocks noGrp="1"/>
          </p:cNvSpPr>
          <p:nvPr>
            <p:ph type="title"/>
          </p:nvPr>
        </p:nvSpPr>
        <p:spPr/>
        <p:txBody>
          <a:bodyPr/>
          <a:lstStyle/>
          <a:p>
            <a:r>
              <a:rPr lang="en-US" dirty="0" smtClean="0"/>
              <a:t>Homework…</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What does the text say?</a:t>
            </a:r>
          </a:p>
          <a:p>
            <a:endParaRPr lang="en-US" dirty="0" smtClean="0"/>
          </a:p>
          <a:p>
            <a:r>
              <a:rPr lang="en-US" dirty="0" smtClean="0"/>
              <a:t>What does the text mean?</a:t>
            </a:r>
          </a:p>
          <a:p>
            <a:endParaRPr lang="en-US" dirty="0" smtClean="0"/>
          </a:p>
          <a:p>
            <a:r>
              <a:rPr lang="en-US" dirty="0" smtClean="0"/>
              <a:t>How does the text work?</a:t>
            </a:r>
          </a:p>
          <a:p>
            <a:endParaRPr lang="en-US" dirty="0" smtClean="0"/>
          </a:p>
          <a:p>
            <a:r>
              <a:rPr lang="en-US" dirty="0" smtClean="0"/>
              <a:t>What does the text inspire you to do?</a:t>
            </a:r>
            <a:endParaRPr lang="en-US" dirty="0"/>
          </a:p>
        </p:txBody>
      </p:sp>
      <p:sp>
        <p:nvSpPr>
          <p:cNvPr id="3" name="Title 2"/>
          <p:cNvSpPr>
            <a:spLocks noGrp="1"/>
          </p:cNvSpPr>
          <p:nvPr>
            <p:ph type="title"/>
          </p:nvPr>
        </p:nvSpPr>
        <p:spPr/>
        <p:txBody>
          <a:bodyPr/>
          <a:lstStyle/>
          <a:p>
            <a:r>
              <a:rPr lang="en-US" dirty="0" smtClean="0"/>
              <a:t>Text-Dependent Questions…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Course Syllabus and Resources</a:t>
            </a:r>
            <a:endParaRPr lang="en-US" dirty="0"/>
          </a:p>
        </p:txBody>
      </p:sp>
      <p:pic>
        <p:nvPicPr>
          <p:cNvPr id="47106" name="Picture 2" descr="C:\Users\Dhubona\AppData\Local\Microsoft\Windows\Temporary Internet Files\Content.IE5\1E5WG7OM\_30books[1].jpg"/>
          <p:cNvPicPr>
            <a:picLocks noGrp="1" noChangeAspect="1" noChangeArrowheads="1"/>
          </p:cNvPicPr>
          <p:nvPr>
            <p:ph idx="1"/>
          </p:nvPr>
        </p:nvPicPr>
        <p:blipFill>
          <a:blip r:embed="rId2" cstate="print"/>
          <a:srcRect/>
          <a:stretch>
            <a:fillRect/>
          </a:stretch>
        </p:blipFill>
        <p:spPr bwMode="auto">
          <a:xfrm>
            <a:off x="3276600" y="2883059"/>
            <a:ext cx="2590800" cy="1722120"/>
          </a:xfrm>
          <a:prstGeom prst="rect">
            <a:avLst/>
          </a:prstGeom>
          <a:noFill/>
        </p:spPr>
      </p:pic>
      <p:pic>
        <p:nvPicPr>
          <p:cNvPr id="47107" name="Picture 3" descr="C:\Users\Dhubona\AppData\Local\Microsoft\Windows\Temporary Internet Files\Content.IE5\1E5WG7OM\_30books[1].jpg"/>
          <p:cNvPicPr>
            <a:picLocks noChangeAspect="1" noChangeArrowheads="1"/>
          </p:cNvPicPr>
          <p:nvPr/>
        </p:nvPicPr>
        <p:blipFill>
          <a:blip r:embed="rId3" cstate="print"/>
          <a:srcRect/>
          <a:stretch>
            <a:fillRect/>
          </a:stretch>
        </p:blipFill>
        <p:spPr bwMode="auto">
          <a:xfrm>
            <a:off x="2209800" y="2133600"/>
            <a:ext cx="4700121" cy="3124199"/>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400" dirty="0" smtClean="0">
                <a:hlinkClick r:id="rId2"/>
              </a:rPr>
              <a:t>https://newsela.com/</a:t>
            </a:r>
            <a:endParaRPr lang="en-US" sz="4400" dirty="0" smtClean="0"/>
          </a:p>
          <a:p>
            <a:endParaRPr lang="en-US" sz="4400" dirty="0" smtClean="0"/>
          </a:p>
          <a:p>
            <a:r>
              <a:rPr lang="en-US" sz="4400" dirty="0" smtClean="0">
                <a:hlinkClick r:id="rId3"/>
              </a:rPr>
              <a:t>http://tweentribune.com</a:t>
            </a:r>
            <a:endParaRPr lang="en-US" sz="4400" dirty="0" smtClean="0"/>
          </a:p>
          <a:p>
            <a:endParaRPr lang="en-US" sz="4400" dirty="0" smtClean="0"/>
          </a:p>
          <a:p>
            <a:r>
              <a:rPr lang="en-US" sz="4400" dirty="0" smtClean="0">
                <a:hlinkClick r:id="rId4"/>
              </a:rPr>
              <a:t>http://www.readworks.org/</a:t>
            </a:r>
            <a:endParaRPr lang="en-US" sz="4400" dirty="0" smtClean="0"/>
          </a:p>
          <a:p>
            <a:endParaRPr lang="en-US" sz="6000" dirty="0" smtClean="0"/>
          </a:p>
          <a:p>
            <a:endParaRPr lang="en-US" dirty="0"/>
          </a:p>
        </p:txBody>
      </p:sp>
      <p:sp>
        <p:nvSpPr>
          <p:cNvPr id="3" name="Title 2"/>
          <p:cNvSpPr>
            <a:spLocks noGrp="1"/>
          </p:cNvSpPr>
          <p:nvPr>
            <p:ph type="title"/>
          </p:nvPr>
        </p:nvSpPr>
        <p:spPr/>
        <p:txBody>
          <a:bodyPr/>
          <a:lstStyle/>
          <a:p>
            <a:r>
              <a:rPr lang="en-US" dirty="0" smtClean="0"/>
              <a:t>Resources?</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400" dirty="0" smtClean="0"/>
              <a:t>PLN Bingo</a:t>
            </a:r>
          </a:p>
          <a:p>
            <a:endParaRPr lang="en-US" sz="4400" dirty="0" smtClean="0"/>
          </a:p>
          <a:p>
            <a:r>
              <a:rPr lang="en-US" sz="4400" dirty="0" smtClean="0"/>
              <a:t>Find Someone Who Can…</a:t>
            </a:r>
            <a:endParaRPr lang="en-US" sz="4400" dirty="0"/>
          </a:p>
        </p:txBody>
      </p:sp>
      <p:sp>
        <p:nvSpPr>
          <p:cNvPr id="3" name="Title 2"/>
          <p:cNvSpPr>
            <a:spLocks noGrp="1"/>
          </p:cNvSpPr>
          <p:nvPr>
            <p:ph type="title"/>
          </p:nvPr>
        </p:nvSpPr>
        <p:spPr/>
        <p:txBody>
          <a:bodyPr/>
          <a:lstStyle/>
          <a:p>
            <a:r>
              <a:rPr lang="en-US" dirty="0" smtClean="0"/>
              <a:t>Ticket out the Door!</a:t>
            </a:r>
            <a:endParaRPr lang="en-US" dirty="0"/>
          </a:p>
        </p:txBody>
      </p:sp>
      <p:pic>
        <p:nvPicPr>
          <p:cNvPr id="1026" name="Picture 2" descr="C:\Users\Dhubona\AppData\Local\Microsoft\Windows\Temporary Internet Files\Content.IE5\LOSDPKOF\bingo_literario_1[1].jpg"/>
          <p:cNvPicPr>
            <a:picLocks noChangeAspect="1" noChangeArrowheads="1"/>
          </p:cNvPicPr>
          <p:nvPr/>
        </p:nvPicPr>
        <p:blipFill>
          <a:blip r:embed="rId2" cstate="print"/>
          <a:srcRect/>
          <a:stretch>
            <a:fillRect/>
          </a:stretch>
        </p:blipFill>
        <p:spPr bwMode="auto">
          <a:xfrm>
            <a:off x="3429000" y="3886200"/>
            <a:ext cx="1952625" cy="233362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6000" dirty="0" smtClean="0">
                <a:hlinkClick r:id="rId2"/>
              </a:rPr>
              <a:t>www.thefacultyroom.wikispaces.com</a:t>
            </a:r>
            <a:endParaRPr lang="en-US" sz="6000"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t>Discussion Board</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6000" dirty="0" smtClean="0"/>
              <a:t>Kidder excerpt—page 1</a:t>
            </a:r>
          </a:p>
          <a:p>
            <a:endParaRPr lang="en-US" sz="6000" dirty="0" smtClean="0"/>
          </a:p>
          <a:p>
            <a:r>
              <a:rPr lang="en-US" sz="6000" dirty="0" smtClean="0"/>
              <a:t>Text Rendering</a:t>
            </a:r>
            <a:endParaRPr lang="en-US" sz="6000" dirty="0"/>
          </a:p>
        </p:txBody>
      </p:sp>
      <p:sp>
        <p:nvSpPr>
          <p:cNvPr id="3" name="Title 2"/>
          <p:cNvSpPr>
            <a:spLocks noGrp="1"/>
          </p:cNvSpPr>
          <p:nvPr>
            <p:ph type="title"/>
          </p:nvPr>
        </p:nvSpPr>
        <p:spPr/>
        <p:txBody>
          <a:bodyPr/>
          <a:lstStyle/>
          <a:p>
            <a:r>
              <a:rPr lang="en-US" dirty="0" smtClean="0"/>
              <a:t>Reflection on Literacy…</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800" dirty="0" smtClean="0"/>
              <a:t>Children need reading, writing, speaking, and listening opportunities at least 8-12 times per day!</a:t>
            </a:r>
          </a:p>
          <a:p>
            <a:r>
              <a:rPr lang="en-US" sz="4800" dirty="0" smtClean="0"/>
              <a:t>--Carnegie Report</a:t>
            </a:r>
            <a:endParaRPr lang="en-US" sz="4800" dirty="0"/>
          </a:p>
        </p:txBody>
      </p:sp>
      <p:sp>
        <p:nvSpPr>
          <p:cNvPr id="3" name="Title 2"/>
          <p:cNvSpPr>
            <a:spLocks noGrp="1"/>
          </p:cNvSpPr>
          <p:nvPr>
            <p:ph type="title"/>
          </p:nvPr>
        </p:nvSpPr>
        <p:spPr/>
        <p:txBody>
          <a:bodyPr/>
          <a:lstStyle/>
          <a:p>
            <a:r>
              <a:rPr lang="en-US" dirty="0" smtClean="0"/>
              <a:t>What Does This Mean to You?</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Written Conversation—Collins Type 1 Writing</a:t>
            </a:r>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t>The 4 Lenses of Learning…</a:t>
            </a:r>
            <a:endParaRPr lang="en-US" dirty="0"/>
          </a:p>
        </p:txBody>
      </p:sp>
      <p:pic>
        <p:nvPicPr>
          <p:cNvPr id="48130" name="Picture 2" descr="C:\Users\Dhubona\AppData\Local\Microsoft\Windows\Temporary Internet Files\Content.IE5\TRPIXM1W\bigstockPeopleTalking[1].jpg"/>
          <p:cNvPicPr>
            <a:picLocks noChangeAspect="1" noChangeArrowheads="1"/>
          </p:cNvPicPr>
          <p:nvPr/>
        </p:nvPicPr>
        <p:blipFill>
          <a:blip r:embed="rId2" cstate="print"/>
          <a:srcRect/>
          <a:stretch>
            <a:fillRect/>
          </a:stretch>
        </p:blipFill>
        <p:spPr bwMode="auto">
          <a:xfrm>
            <a:off x="3200400" y="2416628"/>
            <a:ext cx="2819400" cy="322217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457200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1.</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r>
                        <a:rPr lang="en-US" dirty="0" smtClean="0"/>
                        <a:t>2.</a:t>
                      </a:r>
                      <a:endParaRPr lang="en-US" dirty="0"/>
                    </a:p>
                  </a:txBody>
                  <a:tcPr/>
                </a:tc>
              </a:tr>
              <a:tr h="370840">
                <a:tc>
                  <a:txBody>
                    <a:bodyPr/>
                    <a:lstStyle/>
                    <a:p>
                      <a:r>
                        <a:rPr lang="en-US" dirty="0" smtClean="0"/>
                        <a:t>3.</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r>
                        <a:rPr lang="en-US" dirty="0" smtClean="0"/>
                        <a:t>4.</a:t>
                      </a:r>
                      <a:endParaRPr lang="en-US" dirty="0"/>
                    </a:p>
                  </a:txBody>
                  <a:tcPr/>
                </a:tc>
              </a:tr>
            </a:tbl>
          </a:graphicData>
        </a:graphic>
      </p:graphicFrame>
      <p:sp>
        <p:nvSpPr>
          <p:cNvPr id="3" name="Title 2"/>
          <p:cNvSpPr>
            <a:spLocks noGrp="1"/>
          </p:cNvSpPr>
          <p:nvPr>
            <p:ph type="title"/>
          </p:nvPr>
        </p:nvSpPr>
        <p:spPr/>
        <p:txBody>
          <a:bodyPr/>
          <a:lstStyle/>
          <a:p>
            <a:r>
              <a:rPr lang="en-US" dirty="0" smtClean="0"/>
              <a:t>Written Conversation</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343</TotalTime>
  <Words>713</Words>
  <Application>Microsoft Office PowerPoint</Application>
  <PresentationFormat>On-screen Show (4:3)</PresentationFormat>
  <Paragraphs>170</Paragraphs>
  <Slides>41</Slides>
  <Notes>2</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Concourse</vt:lpstr>
      <vt:lpstr>Welcome to PLN 1! Mifflin County School District Session #1 July 27, 2015</vt:lpstr>
      <vt:lpstr>Welcome to PLN 1!</vt:lpstr>
      <vt:lpstr>Instructional Strategy Use…</vt:lpstr>
      <vt:lpstr>Course Syllabus and Resources</vt:lpstr>
      <vt:lpstr>Discussion Board</vt:lpstr>
      <vt:lpstr>Reflection on Literacy…</vt:lpstr>
      <vt:lpstr>What Does This Mean to You?</vt:lpstr>
      <vt:lpstr>The 4 Lenses of Learning…</vt:lpstr>
      <vt:lpstr>Written Conversation</vt:lpstr>
      <vt:lpstr>4 Lenses of Learning Jigsaw</vt:lpstr>
      <vt:lpstr>Questions So Far?</vt:lpstr>
      <vt:lpstr>Reading/Writing/Talking Processes</vt:lpstr>
      <vt:lpstr>Literacy and Math</vt:lpstr>
      <vt:lpstr>Let’s Put it All Together</vt:lpstr>
      <vt:lpstr>Ticket out the Door!</vt:lpstr>
      <vt:lpstr>Welcome Back!</vt:lpstr>
      <vt:lpstr>Slide 17</vt:lpstr>
      <vt:lpstr>Unity Builder</vt:lpstr>
      <vt:lpstr>Reflection Sharing…</vt:lpstr>
      <vt:lpstr>Chalk Talk</vt:lpstr>
      <vt:lpstr>Good readers…</vt:lpstr>
      <vt:lpstr>Food For Thought! Collins 10% Summary</vt:lpstr>
      <vt:lpstr>Let’s Take a Closer Look!</vt:lpstr>
      <vt:lpstr>Why Close Reading?</vt:lpstr>
      <vt:lpstr>PA Core Standards and Shifts for ELA/Literacy</vt:lpstr>
      <vt:lpstr>The Case for Close Reading…</vt:lpstr>
      <vt:lpstr>5 Seconds</vt:lpstr>
      <vt:lpstr>Slide 28</vt:lpstr>
      <vt:lpstr>Turn and Talk</vt:lpstr>
      <vt:lpstr>Slide 30</vt:lpstr>
      <vt:lpstr>Slide 31</vt:lpstr>
      <vt:lpstr>Slide 32</vt:lpstr>
      <vt:lpstr>Let’s Practice…</vt:lpstr>
      <vt:lpstr>Practice Makes Perfect! I Do, We Do, You Do</vt:lpstr>
      <vt:lpstr>Composing Text</vt:lpstr>
      <vt:lpstr>Word Splash: Collins Type 1 Writing</vt:lpstr>
      <vt:lpstr>Debrief the Lesson</vt:lpstr>
      <vt:lpstr>Homework…</vt:lpstr>
      <vt:lpstr>Text-Dependent Questions…</vt:lpstr>
      <vt:lpstr>Resources?</vt:lpstr>
      <vt:lpstr>Ticket out the Door!</vt:lpstr>
    </vt:vector>
  </TitlesOfParts>
  <Company>Appalachia Intermediate Unit 8</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PLN 1! Mifflin County School District Session #1 July 27, 2015</dc:title>
  <dc:creator>Diana Hubona</dc:creator>
  <cp:lastModifiedBy>Diana Hubona</cp:lastModifiedBy>
  <cp:revision>7</cp:revision>
  <dcterms:created xsi:type="dcterms:W3CDTF">2015-07-24T16:07:35Z</dcterms:created>
  <dcterms:modified xsi:type="dcterms:W3CDTF">2015-07-26T22:46:43Z</dcterms:modified>
</cp:coreProperties>
</file>